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ppt/tags/tag14.xml" ContentType="application/vnd.openxmlformats-officedocument.presentationml.tags+xml"/>
  <Override PartName="/ppt/notesSlides/notesSlide14.xml" ContentType="application/vnd.openxmlformats-officedocument.presentationml.notesSlide+xml"/>
  <Override PartName="/ppt/tags/tag15.xml" ContentType="application/vnd.openxmlformats-officedocument.presentationml.tags+xml"/>
  <Override PartName="/ppt/notesSlides/notesSlide15.xml" ContentType="application/vnd.openxmlformats-officedocument.presentationml.notesSlide+xml"/>
  <Override PartName="/ppt/tags/tag16.xml" ContentType="application/vnd.openxmlformats-officedocument.presentationml.tags+xml"/>
  <Override PartName="/ppt/notesSlides/notesSlide16.xml" ContentType="application/vnd.openxmlformats-officedocument.presentationml.notesSlide+xml"/>
  <Override PartName="/ppt/tags/tag17.xml" ContentType="application/vnd.openxmlformats-officedocument.presentationml.tags+xml"/>
  <Override PartName="/ppt/notesSlides/notesSlide17.xml" ContentType="application/vnd.openxmlformats-officedocument.presentationml.notesSlide+xml"/>
  <Override PartName="/ppt/tags/tag18.xml" ContentType="application/vnd.openxmlformats-officedocument.presentationml.tags+xml"/>
  <Override PartName="/ppt/notesSlides/notesSlide18.xml" ContentType="application/vnd.openxmlformats-officedocument.presentationml.notesSlide+xml"/>
  <Override PartName="/ppt/tags/tag19.xml" ContentType="application/vnd.openxmlformats-officedocument.presentationml.tags+xml"/>
  <Override PartName="/ppt/notesSlides/notesSlide19.xml" ContentType="application/vnd.openxmlformats-officedocument.presentationml.notesSlide+xml"/>
  <Override PartName="/ppt/tags/tag20.xml" ContentType="application/vnd.openxmlformats-officedocument.presentationml.tags+xml"/>
  <Override PartName="/ppt/notesSlides/notesSlide20.xml" ContentType="application/vnd.openxmlformats-officedocument.presentationml.notesSlide+xml"/>
  <Override PartName="/ppt/tags/tag21.xml" ContentType="application/vnd.openxmlformats-officedocument.presentationml.tags+xml"/>
  <Override PartName="/ppt/notesSlides/notesSlide21.xml" ContentType="application/vnd.openxmlformats-officedocument.presentationml.notesSlide+xml"/>
  <Override PartName="/ppt/tags/tag22.xml" ContentType="application/vnd.openxmlformats-officedocument.presentationml.tags+xml"/>
  <Override PartName="/ppt/notesSlides/notesSlide22.xml" ContentType="application/vnd.openxmlformats-officedocument.presentationml.notesSlide+xml"/>
  <Override PartName="/ppt/tags/tag23.xml" ContentType="application/vnd.openxmlformats-officedocument.presentationml.tags+xml"/>
  <Override PartName="/ppt/notesSlides/notesSlide23.xml" ContentType="application/vnd.openxmlformats-officedocument.presentationml.notesSlide+xml"/>
  <Override PartName="/ppt/tags/tag24.xml" ContentType="application/vnd.openxmlformats-officedocument.presentationml.tags+xml"/>
  <Override PartName="/ppt/notesSlides/notesSlide24.xml" ContentType="application/vnd.openxmlformats-officedocument.presentationml.notesSlide+xml"/>
  <Override PartName="/ppt/tags/tag25.xml" ContentType="application/vnd.openxmlformats-officedocument.presentationml.tags+xml"/>
  <Override PartName="/ppt/notesSlides/notesSlide25.xml" ContentType="application/vnd.openxmlformats-officedocument.presentationml.notesSlide+xml"/>
  <Override PartName="/ppt/tags/tag26.xml" ContentType="application/vnd.openxmlformats-officedocument.presentationml.tags+xml"/>
  <Override PartName="/ppt/notesSlides/notesSlide26.xml" ContentType="application/vnd.openxmlformats-officedocument.presentationml.notesSlide+xml"/>
  <Override PartName="/ppt/tags/tag27.xml" ContentType="application/vnd.openxmlformats-officedocument.presentationml.tags+xml"/>
  <Override PartName="/ppt/notesSlides/notesSlide27.xml" ContentType="application/vnd.openxmlformats-officedocument.presentationml.notesSlide+xml"/>
  <Override PartName="/ppt/tags/tag28.xml" ContentType="application/vnd.openxmlformats-officedocument.presentationml.tags+xml"/>
  <Override PartName="/ppt/notesSlides/notesSlide28.xml" ContentType="application/vnd.openxmlformats-officedocument.presentationml.notesSlide+xml"/>
  <Override PartName="/ppt/tags/tag29.xml" ContentType="application/vnd.openxmlformats-officedocument.presentationml.tags+xml"/>
  <Override PartName="/ppt/notesSlides/notesSlide29.xml" ContentType="application/vnd.openxmlformats-officedocument.presentationml.notesSlide+xml"/>
  <Override PartName="/ppt/tags/tag30.xml" ContentType="application/vnd.openxmlformats-officedocument.presentationml.tags+xml"/>
  <Override PartName="/ppt/notesSlides/notesSlide30.xml" ContentType="application/vnd.openxmlformats-officedocument.presentationml.notesSlide+xml"/>
  <Override PartName="/ppt/tags/tag31.xml" ContentType="application/vnd.openxmlformats-officedocument.presentationml.tags+xml"/>
  <Override PartName="/ppt/notesSlides/notesSlide31.xml" ContentType="application/vnd.openxmlformats-officedocument.presentationml.notesSlide+xml"/>
  <Override PartName="/ppt/tags/tag32.xml" ContentType="application/vnd.openxmlformats-officedocument.presentationml.tags+xml"/>
  <Override PartName="/ppt/notesSlides/notesSlide32.xml" ContentType="application/vnd.openxmlformats-officedocument.presentationml.notesSlide+xml"/>
  <Override PartName="/ppt/tags/tag33.xml" ContentType="application/vnd.openxmlformats-officedocument.presentationml.tags+xml"/>
  <Override PartName="/ppt/notesSlides/notesSlide33.xml" ContentType="application/vnd.openxmlformats-officedocument.presentationml.notesSlide+xml"/>
  <Override PartName="/ppt/tags/tag34.xml" ContentType="application/vnd.openxmlformats-officedocument.presentationml.tags+xml"/>
  <Override PartName="/ppt/notesSlides/notesSlide34.xml" ContentType="application/vnd.openxmlformats-officedocument.presentationml.notesSlide+xml"/>
  <Override PartName="/ppt/tags/tag35.xml" ContentType="application/vnd.openxmlformats-officedocument.presentationml.tags+xml"/>
  <Override PartName="/ppt/notesSlides/notesSlide35.xml" ContentType="application/vnd.openxmlformats-officedocument.presentationml.notesSlide+xml"/>
  <Override PartName="/ppt/tags/tag36.xml" ContentType="application/vnd.openxmlformats-officedocument.presentationml.tags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8"/>
  </p:notesMasterIdLst>
  <p:sldIdLst>
    <p:sldId id="401" r:id="rId2"/>
    <p:sldId id="428" r:id="rId3"/>
    <p:sldId id="442" r:id="rId4"/>
    <p:sldId id="430" r:id="rId5"/>
    <p:sldId id="432" r:id="rId6"/>
    <p:sldId id="433" r:id="rId7"/>
    <p:sldId id="434" r:id="rId8"/>
    <p:sldId id="435" r:id="rId9"/>
    <p:sldId id="436" r:id="rId10"/>
    <p:sldId id="437" r:id="rId11"/>
    <p:sldId id="438" r:id="rId12"/>
    <p:sldId id="439" r:id="rId13"/>
    <p:sldId id="440" r:id="rId14"/>
    <p:sldId id="441" r:id="rId15"/>
    <p:sldId id="443" r:id="rId16"/>
    <p:sldId id="444" r:id="rId17"/>
    <p:sldId id="445" r:id="rId18"/>
    <p:sldId id="446" r:id="rId19"/>
    <p:sldId id="447" r:id="rId20"/>
    <p:sldId id="448" r:id="rId21"/>
    <p:sldId id="449" r:id="rId22"/>
    <p:sldId id="450" r:id="rId23"/>
    <p:sldId id="451" r:id="rId24"/>
    <p:sldId id="452" r:id="rId25"/>
    <p:sldId id="453" r:id="rId26"/>
    <p:sldId id="454" r:id="rId27"/>
    <p:sldId id="455" r:id="rId28"/>
    <p:sldId id="456" r:id="rId29"/>
    <p:sldId id="457" r:id="rId30"/>
    <p:sldId id="458" r:id="rId31"/>
    <p:sldId id="459" r:id="rId32"/>
    <p:sldId id="460" r:id="rId33"/>
    <p:sldId id="461" r:id="rId34"/>
    <p:sldId id="462" r:id="rId35"/>
    <p:sldId id="463" r:id="rId36"/>
    <p:sldId id="427" r:id="rId37"/>
  </p:sldIdLst>
  <p:sldSz cx="12192000" cy="6858000"/>
  <p:notesSz cx="9926638" cy="6797675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68886"/>
    <a:srgbClr val="BFBFBF"/>
    <a:srgbClr val="1E5E9B"/>
    <a:srgbClr val="FFFFFF"/>
    <a:srgbClr val="A6A6A6"/>
    <a:srgbClr val="2F55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7" autoAdjust="0"/>
    <p:restoredTop sz="91160" autoAdjust="0"/>
  </p:normalViewPr>
  <p:slideViewPr>
    <p:cSldViewPr snapToGrid="0">
      <p:cViewPr varScale="1">
        <p:scale>
          <a:sx n="67" d="100"/>
          <a:sy n="67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5622799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AFC680-DB07-4251-BEFC-2BB5C95BA6AC}" type="datetimeFigureOut">
              <a:rPr lang="cs-CZ" smtClean="0"/>
              <a:t>06.12.2022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50900"/>
            <a:ext cx="4075112" cy="2292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992665" y="3271381"/>
            <a:ext cx="794131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1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5622799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5C5A58-8EC2-4296-942E-803877AECD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6467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272835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82551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48316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3811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04934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84275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335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51909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60465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48627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28844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407480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83464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73139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05814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98049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75320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02889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21894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89400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516489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66379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9448556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484038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31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2997917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599946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196328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236401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321170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19878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184964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333582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63296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55565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40057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6467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AAE295-8DF6-41D2-8ACF-F51FB38BE0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ECEB262-4757-491B-87DD-3710CA46A3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A04C002-A3DC-4559-91AA-B6EFB6256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47E4B-68F7-4AAB-9495-1EA670F0E4B8}" type="datetime1">
              <a:rPr lang="cs-CZ" smtClean="0"/>
              <a:t>06.12.2022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51E0B87-D454-496C-A594-6BC131173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42D953B-D184-4147-84D2-58D9D70E8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41DC-EC49-4302-9BDE-C02D94C765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8193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DD2772-C437-4293-8949-2598AB973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606C5C2-4FF8-41FF-84B9-C4F58FDBB7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E39D1D3-3D7C-4727-B0B9-EF14621E0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5FF26-CD29-4620-A526-D68B94B2F350}" type="datetime1">
              <a:rPr lang="cs-CZ" smtClean="0"/>
              <a:t>06.12.2022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F5A7976-26EF-467A-80B6-CF1FF04BD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7656566-9152-41F1-8AB7-4F9CAFCEF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41DC-EC49-4302-9BDE-C02D94C765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838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3EAA1F29-3091-4309-B02C-989628A098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D320971-0649-4036-81B3-981C88DF73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0561840-53B5-4648-B167-911318CD8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B42CA-16A0-4AA5-B03D-957873BA1D2D}" type="datetime1">
              <a:rPr lang="cs-CZ" smtClean="0"/>
              <a:t>06.12.2022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49159D7-1C5A-487E-A399-68570A13D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831A0F8-6CC0-41BC-B4E1-F592C31B0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41DC-EC49-4302-9BDE-C02D94C765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1590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D45F75-37FB-40F7-B0BD-6B3F317F6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05A18A0-DFF0-4102-9C85-B1EB320B00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2B9F19A-1D97-4E30-AE7B-4FBC00C92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55FCC-D344-4EED-BE02-642F8D2C174A}" type="datetime1">
              <a:rPr lang="cs-CZ" smtClean="0"/>
              <a:t>06.12.2022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EE82282-D8F2-45D5-A0C7-D187BA98D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C5525CF-CE1E-4484-B5D4-054921584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41DC-EC49-4302-9BDE-C02D94C765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7802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3B7047-362E-428A-957A-DC86CC4A5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D807FB7-86ED-4149-8722-7767519EEF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8EDB1F6-27A4-4AE6-996B-1B4B66F08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32EF8-42A6-4DCA-BCE8-EB37F28A1442}" type="datetime1">
              <a:rPr lang="cs-CZ" smtClean="0"/>
              <a:t>06.12.2022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C0E603B-4E1B-4390-A804-DA20AFBC7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23DB7C1-304F-4DE5-B17A-21B248B45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41DC-EC49-4302-9BDE-C02D94C765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3847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820070-EC82-4053-A574-AA2D458D1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66E2A35-E6A0-4E53-BB79-002C6308F4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1BEEAB9-28D3-4A55-8128-E8B3CF01EC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499C17E-5A23-434A-86B4-E8FAA4A20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19A40-EF04-4567-8E4F-230F496FF789}" type="datetime1">
              <a:rPr lang="cs-CZ" smtClean="0"/>
              <a:t>06.12.2022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D66DC22-0F3E-4F47-A10F-B6A5FFD28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A348686-668C-4822-9BD1-50F9836B1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41DC-EC49-4302-9BDE-C02D94C765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5032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20F35B-7100-4E44-AF52-823C98EDA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EFD9018-C753-4E88-BB5F-0B173F574C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0BA2B36-3C16-4621-A4FC-C373175899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5FEB603A-FD71-4186-B8C6-35EE504D7E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3B051BCE-8580-491E-BD2A-B69870B3DF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19A85BD5-26F7-47AB-B248-0154F8DCF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AF5F4-EAE2-4CCE-8449-FFC0A1CD1EE0}" type="datetime1">
              <a:rPr lang="cs-CZ" smtClean="0"/>
              <a:t>06.12.2022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DA967EA7-03EC-4A85-8513-902D68A35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95B3FF36-6479-44D1-86DC-91FD42B2A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41DC-EC49-4302-9BDE-C02D94C765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1779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9BE6C8-E759-4B6C-9A8A-439DDD947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6A6DBEEB-D57B-4462-9942-0E10D1225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080DE-841C-45E8-B343-5E06C6822AFC}" type="datetime1">
              <a:rPr lang="cs-CZ" smtClean="0"/>
              <a:t>06.12.2022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4410182-AD9E-4B5A-B6B7-884EA14B2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D605AE6-4175-47EE-AE28-24E4E94A4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41DC-EC49-4302-9BDE-C02D94C765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4494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8DD32643-7AB5-4499-8D3C-8F51083B8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FB0B5-DCB0-4F72-A6B2-D48AED7686AB}" type="datetime1">
              <a:rPr lang="cs-CZ" smtClean="0"/>
              <a:t>06.12.2022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954E28B7-E780-4E94-8BCB-8EE61438C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FAAF47B-212F-489D-9F78-9B61717F8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41DC-EC49-4302-9BDE-C02D94C765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2112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C360C8-91B7-4D53-AD14-C254438C9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AF4B5B9-DDAC-4D46-9100-833C42F42E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170668A-D6B1-437D-B6B7-FAC45C2B06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3331F72-AA8F-41EA-861C-F4EF6870C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CB5DD-1F79-472E-9B14-3BE839B8F2E2}" type="datetime1">
              <a:rPr lang="cs-CZ" smtClean="0"/>
              <a:t>06.12.2022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1CC3EAA-1F7B-414D-85DA-87DC2E947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A900D9E-E011-4FC7-AC5C-715C352B7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41DC-EC49-4302-9BDE-C02D94C765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2761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F16363-A459-44AB-92D7-0E48DDFA2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A6A1C04F-B191-4007-8E3A-0A40F1A2C0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03FCC4F-0B63-4A31-BF08-D441B0B362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3756AD5-5DF3-40A8-AEF2-061108A9C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A1F9C-2CC3-4594-AC03-37E493286541}" type="datetime1">
              <a:rPr lang="cs-CZ" smtClean="0"/>
              <a:t>06.12.2022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BAC0741-48C6-4E16-9B23-39C0EEF65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CEC6B28-81AB-487F-A261-4AC585111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41DC-EC49-4302-9BDE-C02D94C765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3473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9C1B6042-03E0-4F4F-9252-E394AA48D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C91E4B4-E215-4A48-AF69-2E7E5117E5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C47C0C2-28C1-4DF9-AB73-8FDAC0A502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E1D3E1-CE04-44FA-AAB3-E2A45D2CFCC8}" type="datetime1">
              <a:rPr lang="cs-CZ" smtClean="0"/>
              <a:t>06.12.2022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DF2009A-9E00-4F5E-A3C5-BD2EDD70C4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D2F9B79-7D06-4301-804D-208F68B0AE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4A41DC-EC49-4302-9BDE-C02D94C765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037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5" Type="http://schemas.openxmlformats.org/officeDocument/2006/relationships/image" Target="../media/image16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5" Type="http://schemas.openxmlformats.org/officeDocument/2006/relationships/image" Target="../media/image18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Relationship Id="rId5" Type="http://schemas.openxmlformats.org/officeDocument/2006/relationships/image" Target="../media/image19.pn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Relationship Id="rId5" Type="http://schemas.openxmlformats.org/officeDocument/2006/relationships/image" Target="../media/image20.pn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Relationship Id="rId6" Type="http://schemas.openxmlformats.org/officeDocument/2006/relationships/image" Target="../media/image21.png"/><Relationship Id="rId5" Type="http://schemas.openxmlformats.org/officeDocument/2006/relationships/hyperlink" Target="LKMT_SITUACE_SITE.pdf" TargetMode="External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Relationship Id="rId6" Type="http://schemas.openxmlformats.org/officeDocument/2006/relationships/image" Target="../media/image23.jpg"/><Relationship Id="rId5" Type="http://schemas.openxmlformats.org/officeDocument/2006/relationships/image" Target="../media/image22.png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5.xml"/><Relationship Id="rId5" Type="http://schemas.openxmlformats.org/officeDocument/2006/relationships/image" Target="../media/image24.pn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6.xml"/><Relationship Id="rId6" Type="http://schemas.openxmlformats.org/officeDocument/2006/relationships/image" Target="../media/image25.png"/><Relationship Id="rId5" Type="http://schemas.openxmlformats.org/officeDocument/2006/relationships/hyperlink" Target="n&#225;kres2.jpg" TargetMode="External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7.xml"/><Relationship Id="rId5" Type="http://schemas.openxmlformats.org/officeDocument/2006/relationships/image" Target="../media/image1.png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8.xml"/><Relationship Id="rId6" Type="http://schemas.openxmlformats.org/officeDocument/2006/relationships/image" Target="../media/image28.png"/><Relationship Id="rId5" Type="http://schemas.openxmlformats.org/officeDocument/2006/relationships/image" Target="../media/image1.png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9.xml"/><Relationship Id="rId6" Type="http://schemas.openxmlformats.org/officeDocument/2006/relationships/image" Target="../media/image30.png"/><Relationship Id="rId5" Type="http://schemas.openxmlformats.org/officeDocument/2006/relationships/image" Target="../media/image1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0.xml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1.xml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2.xml"/><Relationship Id="rId5" Type="http://schemas.openxmlformats.org/officeDocument/2006/relationships/image" Target="../media/image31.png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3.xml"/><Relationship Id="rId5" Type="http://schemas.openxmlformats.org/officeDocument/2006/relationships/image" Target="../media/image32.png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4.xml"/><Relationship Id="rId5" Type="http://schemas.openxmlformats.org/officeDocument/2006/relationships/image" Target="../media/image33.png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5.xml"/><Relationship Id="rId6" Type="http://schemas.openxmlformats.org/officeDocument/2006/relationships/image" Target="../media/image34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6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10" name="Nadpis 9">
            <a:extLst>
              <a:ext uri="{FF2B5EF4-FFF2-40B4-BE49-F238E27FC236}">
                <a16:creationId xmlns:a16="http://schemas.microsoft.com/office/drawing/2014/main" id="{6A0569BA-45A9-4BED-90AF-EB9E2361AAC8}"/>
              </a:ext>
            </a:extLst>
          </p:cNvPr>
          <p:cNvSpPr txBox="1">
            <a:spLocks/>
          </p:cNvSpPr>
          <p:nvPr/>
        </p:nvSpPr>
        <p:spPr>
          <a:xfrm>
            <a:off x="0" y="2551112"/>
            <a:ext cx="12188278" cy="1755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0"/>
            <a:r>
              <a:rPr lang="en-US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LRST &amp; LAST, </a:t>
            </a:r>
            <a:br>
              <a:rPr lang="en-US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LBV</a:t>
            </a:r>
            <a:br>
              <a:rPr lang="en-US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06. 12. 2022</a:t>
            </a:r>
            <a:endParaRPr lang="cs-CZ" sz="54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54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r>
              <a:rPr lang="en-GB" sz="2800" b="1" dirty="0">
                <a:solidFill>
                  <a:srgbClr val="BFBFB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cs-CZ" sz="2800" b="1" dirty="0">
                <a:solidFill>
                  <a:srgbClr val="BFBFB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poslední</a:t>
            </a:r>
            <a:r>
              <a:rPr lang="en-GB" sz="2800" b="1" dirty="0">
                <a:solidFill>
                  <a:srgbClr val="BFBFB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2800" b="1" dirty="0">
                <a:solidFill>
                  <a:srgbClr val="BFBFB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zasedání LRST 06.</a:t>
            </a:r>
            <a:r>
              <a:rPr lang="en-GB" sz="2800" b="1" dirty="0">
                <a:solidFill>
                  <a:srgbClr val="BFBFB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2800" b="1" dirty="0">
                <a:solidFill>
                  <a:srgbClr val="BFBFB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09</a:t>
            </a:r>
            <a:r>
              <a:rPr lang="en-GB" sz="2800" b="1" dirty="0">
                <a:solidFill>
                  <a:srgbClr val="BFBFB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202</a:t>
            </a:r>
            <a:r>
              <a:rPr lang="cs-CZ" sz="2800" b="1" dirty="0">
                <a:solidFill>
                  <a:srgbClr val="BFBFB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GB" sz="2800" b="1" dirty="0">
                <a:solidFill>
                  <a:srgbClr val="BFBFB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n-US" sz="28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ovéPole 8">
            <a:extLst>
              <a:ext uri="{FF2B5EF4-FFF2-40B4-BE49-F238E27FC236}">
                <a16:creationId xmlns:a16="http://schemas.microsoft.com/office/drawing/2014/main" id="{0C74BA65-47D4-488C-BB0E-8E9912ED6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924" y="6432660"/>
            <a:ext cx="180022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200" dirty="0">
                <a:solidFill>
                  <a:srgbClr val="BCBCBE"/>
                </a:solidFill>
                <a:latin typeface="Tahoma" pitchFamily="34" charset="0"/>
                <a:cs typeface="Tahoma" pitchFamily="34" charset="0"/>
              </a:rPr>
              <a:t>www.osr.cz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1EFFB932-1911-4E6B-A621-184DC29D4A59}"/>
              </a:ext>
            </a:extLst>
          </p:cNvPr>
          <p:cNvSpPr txBox="1"/>
          <p:nvPr/>
        </p:nvSpPr>
        <p:spPr>
          <a:xfrm>
            <a:off x="8386292" y="6432659"/>
            <a:ext cx="349408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cs-CZ"/>
            </a:defPPr>
            <a:lvl1pPr>
              <a:defRPr sz="1200">
                <a:solidFill>
                  <a:srgbClr val="BCBCBE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 algn="r"/>
            <a:r>
              <a:rPr lang="cs-CZ" dirty="0"/>
              <a:t>Smolon,  06.12.2022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4549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11" name="TextovéPole 8">
            <a:extLst>
              <a:ext uri="{FF2B5EF4-FFF2-40B4-BE49-F238E27FC236}">
                <a16:creationId xmlns:a16="http://schemas.microsoft.com/office/drawing/2014/main" id="{0C74BA65-47D4-488C-BB0E-8E9912ED6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924" y="6432660"/>
            <a:ext cx="180022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200" dirty="0">
                <a:solidFill>
                  <a:srgbClr val="BCBCBE"/>
                </a:solidFill>
                <a:latin typeface="Tahoma" pitchFamily="34" charset="0"/>
                <a:cs typeface="Tahoma" pitchFamily="34" charset="0"/>
              </a:rPr>
              <a:t>www.osr.cz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1EFFB932-1911-4E6B-A621-184DC29D4A59}"/>
              </a:ext>
            </a:extLst>
          </p:cNvPr>
          <p:cNvSpPr txBox="1"/>
          <p:nvPr/>
        </p:nvSpPr>
        <p:spPr>
          <a:xfrm>
            <a:off x="8386292" y="6432659"/>
            <a:ext cx="349408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cs-CZ"/>
            </a:defPPr>
            <a:lvl1pPr>
              <a:defRPr sz="1200">
                <a:solidFill>
                  <a:srgbClr val="BCBCBE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 algn="r"/>
            <a:r>
              <a:rPr lang="cs-CZ" dirty="0"/>
              <a:t>Smolon,  06.12.2022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4765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13. 10. 2022 Převoz osob na VZV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Osoby byly přepravovány po APN N na plošině, jenž není určená k přepravě osob, za pomocí vysokozdvižného vozíku, což je v rozporu s NV. č. 378/2001 Sb., Příloha č. 3, bod 7 a Návodem výrobce příslušného VZV</a:t>
            </a:r>
          </a:p>
          <a:p>
            <a:pPr algn="just" defTabSz="0">
              <a:spcAft>
                <a:spcPts val="1000"/>
              </a:spcAft>
            </a:pPr>
            <a:endParaRPr lang="pl-PL" sz="2600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 defTabSz="0">
              <a:spcAft>
                <a:spcPts val="1000"/>
              </a:spcAft>
            </a:pPr>
            <a:endParaRPr lang="pl-PL" sz="2600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 defTabSz="0">
              <a:spcAft>
                <a:spcPts val="1000"/>
              </a:spcAft>
            </a:pPr>
            <a:endParaRPr lang="pl-PL" sz="2600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 defTabSz="0">
              <a:spcAft>
                <a:spcPts val="1000"/>
              </a:spcAft>
            </a:pPr>
            <a:endParaRPr lang="pl-PL" sz="2600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 defTabSz="0">
              <a:spcAft>
                <a:spcPts val="1000"/>
              </a:spcAft>
            </a:pPr>
            <a:r>
              <a:rPr lang="pt-BR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Řešeno s JobAir Technic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7923DBD-5E86-7207-88A1-EA186A634A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116" y="3585222"/>
            <a:ext cx="2557768" cy="29859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031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11" name="TextovéPole 8">
            <a:extLst>
              <a:ext uri="{FF2B5EF4-FFF2-40B4-BE49-F238E27FC236}">
                <a16:creationId xmlns:a16="http://schemas.microsoft.com/office/drawing/2014/main" id="{0C74BA65-47D4-488C-BB0E-8E9912ED6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924" y="6432660"/>
            <a:ext cx="180022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200" dirty="0">
                <a:solidFill>
                  <a:srgbClr val="BCBCBE"/>
                </a:solidFill>
                <a:latin typeface="Tahoma" pitchFamily="34" charset="0"/>
                <a:cs typeface="Tahoma" pitchFamily="34" charset="0"/>
              </a:rPr>
              <a:t>www.osr.cz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1EFFB932-1911-4E6B-A621-184DC29D4A59}"/>
              </a:ext>
            </a:extLst>
          </p:cNvPr>
          <p:cNvSpPr txBox="1"/>
          <p:nvPr/>
        </p:nvSpPr>
        <p:spPr>
          <a:xfrm>
            <a:off x="8386292" y="6432659"/>
            <a:ext cx="349408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cs-CZ"/>
            </a:defPPr>
            <a:lvl1pPr>
              <a:defRPr sz="1200">
                <a:solidFill>
                  <a:srgbClr val="BCBCBE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 algn="r"/>
            <a:r>
              <a:rPr lang="cs-CZ" dirty="0"/>
              <a:t>Smolon,  06.12.2022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5083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da-DK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24. 10. 2022 Únik oleje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Místo: APN S</a:t>
            </a: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Příčina: unik hydraulického oleje přes armaturu přepouštěcího ventilu</a:t>
            </a: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Olejová skvrna o rozměru cca 2 x 2 m</a:t>
            </a: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HZS provedlo zasypání oleje pomocí sorbentu</a:t>
            </a: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Výměnou těsnění závada odstraněna</a:t>
            </a:r>
          </a:p>
          <a:p>
            <a:pPr algn="just" defTabSz="0">
              <a:spcAft>
                <a:spcPts val="1000"/>
              </a:spcAft>
            </a:pPr>
            <a:endParaRPr lang="pl-PL" sz="2600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 defTabSz="0">
              <a:spcAft>
                <a:spcPts val="1000"/>
              </a:spcAft>
            </a:pPr>
            <a:endParaRPr lang="pl-PL" sz="2600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 defTabSz="0">
              <a:spcAft>
                <a:spcPts val="1000"/>
              </a:spcAft>
            </a:pPr>
            <a:r>
              <a:rPr lang="pt-BR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Vyřešeno. Zásah HZS,  oprava Autoprovoz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CCA5114-8052-0888-6B39-8293571D8A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169" y="4350154"/>
            <a:ext cx="4354432" cy="19957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70847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11" name="TextovéPole 8">
            <a:extLst>
              <a:ext uri="{FF2B5EF4-FFF2-40B4-BE49-F238E27FC236}">
                <a16:creationId xmlns:a16="http://schemas.microsoft.com/office/drawing/2014/main" id="{0C74BA65-47D4-488C-BB0E-8E9912ED6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924" y="6432660"/>
            <a:ext cx="180022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200" dirty="0">
                <a:solidFill>
                  <a:srgbClr val="BCBCBE"/>
                </a:solidFill>
                <a:latin typeface="Tahoma" pitchFamily="34" charset="0"/>
                <a:cs typeface="Tahoma" pitchFamily="34" charset="0"/>
              </a:rPr>
              <a:t>www.osr.cz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1EFFB932-1911-4E6B-A621-184DC29D4A59}"/>
              </a:ext>
            </a:extLst>
          </p:cNvPr>
          <p:cNvSpPr txBox="1"/>
          <p:nvPr/>
        </p:nvSpPr>
        <p:spPr>
          <a:xfrm>
            <a:off x="8386292" y="6432659"/>
            <a:ext cx="349408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cs-CZ"/>
            </a:defPPr>
            <a:lvl1pPr>
              <a:defRPr sz="1200">
                <a:solidFill>
                  <a:srgbClr val="BCBCBE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 algn="r"/>
            <a:r>
              <a:rPr lang="cs-CZ" dirty="0"/>
              <a:t>Smolon,  06.12.2022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5196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da-DK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15. 11. 2022 Poškození návěstidl</a:t>
            </a:r>
            <a:r>
              <a:rPr lang="cs-CZ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da-DK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JetBlast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Při motorové zkoušce B739 reg. EI-HGC došlo k poškození návěstidla u TWY A</a:t>
            </a: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 09:50 oznámil zaměstnanec JAT VPL, že potřebují vykonat motorovou zkoušku (MZK) na letounu EI-HGC v délce 1 hodiny</a:t>
            </a: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VPL ve směně, povolil MZK a současně sdělil požadavek na směřování proudu výtokových spalin z motorů do trávy mimo jakékoli překážky</a:t>
            </a: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 ukončení MZK v 11:15 hod.  oznámil pracovník JAT VPL, že zjistili spadlé návěstidlo a není si jist, zda to bylo způsobeno při MZK. </a:t>
            </a: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VPL poslal na místo pracovníka elektro, který zjistil, že návěstidlo bylo odlomené při MZK</a:t>
            </a:r>
            <a:endParaRPr lang="pl-PL" sz="2600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 defTabSz="0">
              <a:spcAft>
                <a:spcPts val="1000"/>
              </a:spcAft>
            </a:pPr>
            <a:r>
              <a:rPr lang="pt-BR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s JobAir Technic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89111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11" name="TextovéPole 8">
            <a:extLst>
              <a:ext uri="{FF2B5EF4-FFF2-40B4-BE49-F238E27FC236}">
                <a16:creationId xmlns:a16="http://schemas.microsoft.com/office/drawing/2014/main" id="{0C74BA65-47D4-488C-BB0E-8E9912ED6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924" y="6432660"/>
            <a:ext cx="180022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200" dirty="0">
                <a:solidFill>
                  <a:srgbClr val="BCBCBE"/>
                </a:solidFill>
                <a:latin typeface="Tahoma" pitchFamily="34" charset="0"/>
                <a:cs typeface="Tahoma" pitchFamily="34" charset="0"/>
              </a:rPr>
              <a:t>www.osr.cz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1EFFB932-1911-4E6B-A621-184DC29D4A59}"/>
              </a:ext>
            </a:extLst>
          </p:cNvPr>
          <p:cNvSpPr txBox="1"/>
          <p:nvPr/>
        </p:nvSpPr>
        <p:spPr>
          <a:xfrm>
            <a:off x="8386292" y="6432659"/>
            <a:ext cx="349408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cs-CZ"/>
            </a:defPPr>
            <a:lvl1pPr>
              <a:defRPr sz="1200">
                <a:solidFill>
                  <a:srgbClr val="BCBCBE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 algn="r"/>
            <a:r>
              <a:rPr lang="cs-CZ" dirty="0"/>
              <a:t>Smolon,  06.12.2022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da-DK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15. 11. 2022 Poškození návěstidl</a:t>
            </a:r>
            <a:r>
              <a:rPr lang="cs-CZ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da-DK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JetBlast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 defTabSz="0">
              <a:spcAft>
                <a:spcPts val="1000"/>
              </a:spcAft>
            </a:pPr>
            <a:endParaRPr lang="pt-BR" sz="2600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BDE06B3-F718-289E-ECEC-E34F124AE3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539" y="2118408"/>
            <a:ext cx="4391428" cy="2056652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9A0384E-1321-A72D-B9CE-55000B17AE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131" y="2099635"/>
            <a:ext cx="1989622" cy="421009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532AF28C-35DC-20DD-672E-E7A014FA3E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539" y="4296966"/>
            <a:ext cx="4391428" cy="20566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73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Auditní činnost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11" name="TextovéPole 8">
            <a:extLst>
              <a:ext uri="{FF2B5EF4-FFF2-40B4-BE49-F238E27FC236}">
                <a16:creationId xmlns:a16="http://schemas.microsoft.com/office/drawing/2014/main" id="{0C74BA65-47D4-488C-BB0E-8E9912ED6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924" y="6432660"/>
            <a:ext cx="180022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200" dirty="0">
                <a:solidFill>
                  <a:srgbClr val="BCBCBE"/>
                </a:solidFill>
                <a:latin typeface="Tahoma" pitchFamily="34" charset="0"/>
                <a:cs typeface="Tahoma" pitchFamily="34" charset="0"/>
              </a:rPr>
              <a:t>www.osr.cz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1EFFB932-1911-4E6B-A621-184DC29D4A59}"/>
              </a:ext>
            </a:extLst>
          </p:cNvPr>
          <p:cNvSpPr txBox="1"/>
          <p:nvPr/>
        </p:nvSpPr>
        <p:spPr>
          <a:xfrm>
            <a:off x="8386292" y="6432659"/>
            <a:ext cx="349408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cs-CZ"/>
            </a:defPPr>
            <a:lvl1pPr>
              <a:defRPr sz="1200">
                <a:solidFill>
                  <a:srgbClr val="BCBCBE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 algn="r"/>
            <a:r>
              <a:rPr lang="cs-CZ" dirty="0"/>
              <a:t>Smolon,  06.12.2022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3995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Externí audity od 09/2022 do 12/2022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31. 10. 2022 DAQCP (CSA / de-icing/anti-icing services)</a:t>
            </a: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07. až 11. 11.2022 VI. regulatorní audit ÚCL </a:t>
            </a: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10. 11. 2022 AERO-GSE Sp. z o.o., Vzduchový startér </a:t>
            </a: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24. 11. 2022 II. dozorový audit QMS TÜV</a:t>
            </a:r>
          </a:p>
          <a:p>
            <a:pPr algn="just" defTabSz="0">
              <a:spcAft>
                <a:spcPts val="1000"/>
              </a:spcAft>
            </a:pPr>
            <a:endParaRPr lang="pl-PL" sz="2600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 defTabSz="0">
              <a:spcAft>
                <a:spcPts val="1000"/>
              </a:spcAft>
            </a:pPr>
            <a:endParaRPr lang="pl-PL" sz="2600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F677E3D0-56B9-9011-B96D-5542FD5ED8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167" y="4454237"/>
            <a:ext cx="3590373" cy="2022577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F8D3AA1B-8C96-2335-629D-239997E795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61" y="4454237"/>
            <a:ext cx="3590372" cy="20225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4679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Auditní činnost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11" name="TextovéPole 8">
            <a:extLst>
              <a:ext uri="{FF2B5EF4-FFF2-40B4-BE49-F238E27FC236}">
                <a16:creationId xmlns:a16="http://schemas.microsoft.com/office/drawing/2014/main" id="{0C74BA65-47D4-488C-BB0E-8E9912ED6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924" y="6432660"/>
            <a:ext cx="180022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200" dirty="0">
                <a:solidFill>
                  <a:srgbClr val="BCBCBE"/>
                </a:solidFill>
                <a:latin typeface="Tahoma" pitchFamily="34" charset="0"/>
                <a:cs typeface="Tahoma" pitchFamily="34" charset="0"/>
              </a:rPr>
              <a:t>www.osr.cz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1EFFB932-1911-4E6B-A621-184DC29D4A59}"/>
              </a:ext>
            </a:extLst>
          </p:cNvPr>
          <p:cNvSpPr txBox="1"/>
          <p:nvPr/>
        </p:nvSpPr>
        <p:spPr>
          <a:xfrm>
            <a:off x="8386292" y="6432659"/>
            <a:ext cx="349408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cs-CZ"/>
            </a:defPPr>
            <a:lvl1pPr>
              <a:defRPr sz="1200">
                <a:solidFill>
                  <a:srgbClr val="BCBCBE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 algn="r"/>
            <a:r>
              <a:rPr lang="cs-CZ" dirty="0"/>
              <a:t>Smolon,  06.12.2022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4960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Externí audity v r. 2023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02/2023 IF Facility (úklid) </a:t>
            </a: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02/2023 Double Energy (SZZ)</a:t>
            </a: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03/2023 EGT </a:t>
            </a: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04/2023 Transcon (SZZ)</a:t>
            </a: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04/2021 BiOL, p. Gallat (ADR.OPS.B.020) – Biologická ochrana</a:t>
            </a: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04/2023 UPS </a:t>
            </a: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05/2023 BGS (ADR.OPS.B.055) – poskytování paliva</a:t>
            </a: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6/2021 Doc. Ing. Tomáš Novák – světlotechnika (SZZ</a:t>
            </a:r>
            <a:r>
              <a:rPr lang="pl-PL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pl-PL" sz="2600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724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Hodnocení výkonnosti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11" name="TextovéPole 8">
            <a:extLst>
              <a:ext uri="{FF2B5EF4-FFF2-40B4-BE49-F238E27FC236}">
                <a16:creationId xmlns:a16="http://schemas.microsoft.com/office/drawing/2014/main" id="{0C74BA65-47D4-488C-BB0E-8E9912ED6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924" y="6432660"/>
            <a:ext cx="180022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200" dirty="0">
                <a:solidFill>
                  <a:srgbClr val="BCBCBE"/>
                </a:solidFill>
                <a:latin typeface="Tahoma" pitchFamily="34" charset="0"/>
                <a:cs typeface="Tahoma" pitchFamily="34" charset="0"/>
              </a:rPr>
              <a:t>www.osr.cz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1EFFB932-1911-4E6B-A621-184DC29D4A59}"/>
              </a:ext>
            </a:extLst>
          </p:cNvPr>
          <p:cNvSpPr txBox="1"/>
          <p:nvPr/>
        </p:nvSpPr>
        <p:spPr>
          <a:xfrm>
            <a:off x="8386292" y="6432659"/>
            <a:ext cx="349408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cs-CZ"/>
            </a:defPPr>
            <a:lvl1pPr>
              <a:defRPr sz="1200">
                <a:solidFill>
                  <a:srgbClr val="BCBCBE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 algn="r"/>
            <a:r>
              <a:rPr lang="cs-CZ" dirty="0"/>
              <a:t>Smolon,  06.12.2022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Vyhodnocení výkonosti ext. subjektů do 11/2022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C5289E0-6370-730E-D383-B525690E55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177" y="2171701"/>
            <a:ext cx="4547330" cy="44280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460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Propagace Safety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11" name="TextovéPole 8">
            <a:extLst>
              <a:ext uri="{FF2B5EF4-FFF2-40B4-BE49-F238E27FC236}">
                <a16:creationId xmlns:a16="http://schemas.microsoft.com/office/drawing/2014/main" id="{0C74BA65-47D4-488C-BB0E-8E9912ED6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924" y="6432660"/>
            <a:ext cx="180022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200" dirty="0">
                <a:solidFill>
                  <a:srgbClr val="BCBCBE"/>
                </a:solidFill>
                <a:latin typeface="Tahoma" pitchFamily="34" charset="0"/>
                <a:cs typeface="Tahoma" pitchFamily="34" charset="0"/>
              </a:rPr>
              <a:t>www.osr.cz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1EFFB932-1911-4E6B-A621-184DC29D4A59}"/>
              </a:ext>
            </a:extLst>
          </p:cNvPr>
          <p:cNvSpPr txBox="1"/>
          <p:nvPr/>
        </p:nvSpPr>
        <p:spPr>
          <a:xfrm>
            <a:off x="8386292" y="6432659"/>
            <a:ext cx="349408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cs-CZ"/>
            </a:defPPr>
            <a:lvl1pPr>
              <a:defRPr sz="1200">
                <a:solidFill>
                  <a:srgbClr val="BCBCBE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 algn="r"/>
            <a:r>
              <a:rPr lang="cs-CZ" dirty="0"/>
              <a:t>Smolon,  06.12.2022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5452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Nádoby na FOD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0">
              <a:spcAft>
                <a:spcPts val="1000"/>
              </a:spcAft>
            </a:pPr>
            <a:r>
              <a:rPr lang="pl-PL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Umístění nádob na FOD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APN C – u stání handlingové techniky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APN C – u stowingu </a:t>
            </a:r>
            <a:br>
              <a:rPr lang="pl-PL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APN C – u požárního schodiště</a:t>
            </a:r>
            <a:br>
              <a:rPr lang="pl-PL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APN S – stan Cargo 1, Vchod – severní část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APN S – stan Cargo 1, Vchod – jižní část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APN S – vstup u DHL 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APN S – stan Cargo 2, Vchod – jižní část, směrem k EGT</a:t>
            </a:r>
          </a:p>
          <a:p>
            <a:pPr defTabSz="0">
              <a:spcAft>
                <a:spcPts val="1000"/>
              </a:spcAft>
            </a:pPr>
            <a:r>
              <a:rPr lang="pl-PL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PROSÍME NEVHAZOVAT JINÝ ODPAD NEŽ FOD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endParaRPr lang="pl-PL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14AD7A8-BAD7-B5B2-AC16-389F475121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672" y="2018394"/>
            <a:ext cx="3517707" cy="40824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55544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Koordinační dohody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11" name="TextovéPole 8">
            <a:extLst>
              <a:ext uri="{FF2B5EF4-FFF2-40B4-BE49-F238E27FC236}">
                <a16:creationId xmlns:a16="http://schemas.microsoft.com/office/drawing/2014/main" id="{0C74BA65-47D4-488C-BB0E-8E9912ED6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924" y="6432660"/>
            <a:ext cx="180022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200" dirty="0">
                <a:solidFill>
                  <a:srgbClr val="BCBCBE"/>
                </a:solidFill>
                <a:latin typeface="Tahoma" pitchFamily="34" charset="0"/>
                <a:cs typeface="Tahoma" pitchFamily="34" charset="0"/>
              </a:rPr>
              <a:t>www.osr.cz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1EFFB932-1911-4E6B-A621-184DC29D4A59}"/>
              </a:ext>
            </a:extLst>
          </p:cNvPr>
          <p:cNvSpPr txBox="1"/>
          <p:nvPr/>
        </p:nvSpPr>
        <p:spPr>
          <a:xfrm>
            <a:off x="8386292" y="6432659"/>
            <a:ext cx="349408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cs-CZ"/>
            </a:defPPr>
            <a:lvl1pPr>
              <a:defRPr sz="1200">
                <a:solidFill>
                  <a:srgbClr val="BCBCBE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 algn="r"/>
            <a:r>
              <a:rPr lang="cs-CZ" dirty="0"/>
              <a:t>Smolon,  06.12.2022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2195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Koordinační dohody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Smlouva o spolupráci (QMS/SMS/CMS) -- &gt;  Koordinační dohody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Letiště LKMT a uživatel letiště</a:t>
            </a:r>
          </a:p>
          <a:p>
            <a:pPr defTabSz="0">
              <a:spcAft>
                <a:spcPts val="1000"/>
              </a:spcAft>
            </a:pPr>
            <a:endParaRPr lang="pl-PL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A4D98ED-9B03-E145-0A17-9242A6F2DA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329" y="2646022"/>
            <a:ext cx="2971491" cy="37866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13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Údržba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11" name="TextovéPole 8">
            <a:extLst>
              <a:ext uri="{FF2B5EF4-FFF2-40B4-BE49-F238E27FC236}">
                <a16:creationId xmlns:a16="http://schemas.microsoft.com/office/drawing/2014/main" id="{0C74BA65-47D4-488C-BB0E-8E9912ED6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924" y="6432660"/>
            <a:ext cx="180022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200" dirty="0">
                <a:solidFill>
                  <a:srgbClr val="BCBCBE"/>
                </a:solidFill>
                <a:latin typeface="Tahoma" pitchFamily="34" charset="0"/>
                <a:cs typeface="Tahoma" pitchFamily="34" charset="0"/>
              </a:rPr>
              <a:t>www.osr.cz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1EFFB932-1911-4E6B-A621-184DC29D4A59}"/>
              </a:ext>
            </a:extLst>
          </p:cNvPr>
          <p:cNvSpPr txBox="1"/>
          <p:nvPr/>
        </p:nvSpPr>
        <p:spPr>
          <a:xfrm>
            <a:off x="8386292" y="6432659"/>
            <a:ext cx="349408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cs-CZ"/>
            </a:defPPr>
            <a:lvl1pPr>
              <a:defRPr sz="1200">
                <a:solidFill>
                  <a:srgbClr val="BCBCBE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 algn="r"/>
            <a:r>
              <a:rPr lang="cs-CZ" dirty="0"/>
              <a:t>Smolon,  06.12.2022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Oprava vstupní brány SRA 1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Oprava bude probíhat do 31. 12. 2022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7F58D31-05A1-56C5-9465-0316AA378C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323" y="2756992"/>
            <a:ext cx="7548633" cy="36893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1743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10" name="Nadpis 9">
            <a:extLst>
              <a:ext uri="{FF2B5EF4-FFF2-40B4-BE49-F238E27FC236}">
                <a16:creationId xmlns:a16="http://schemas.microsoft.com/office/drawing/2014/main" id="{6A0569BA-45A9-4BED-90AF-EB9E2361AAC8}"/>
              </a:ext>
            </a:extLst>
          </p:cNvPr>
          <p:cNvSpPr txBox="1">
            <a:spLocks/>
          </p:cNvSpPr>
          <p:nvPr/>
        </p:nvSpPr>
        <p:spPr>
          <a:xfrm>
            <a:off x="0" y="1412875"/>
            <a:ext cx="12188278" cy="50197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0"/>
            <a:r>
              <a:rPr lang="pl-PL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  <a:p>
            <a:pPr algn="ctr" defTabSz="0"/>
            <a:r>
              <a:rPr lang="pl-PL" sz="5400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od 05. 09. 2022 do 01. 12. 2022</a:t>
            </a:r>
          </a:p>
        </p:txBody>
      </p:sp>
      <p:sp>
        <p:nvSpPr>
          <p:cNvPr id="11" name="TextovéPole 8">
            <a:extLst>
              <a:ext uri="{FF2B5EF4-FFF2-40B4-BE49-F238E27FC236}">
                <a16:creationId xmlns:a16="http://schemas.microsoft.com/office/drawing/2014/main" id="{0C74BA65-47D4-488C-BB0E-8E9912ED6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924" y="6432660"/>
            <a:ext cx="180022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200" dirty="0">
                <a:solidFill>
                  <a:srgbClr val="BCBCBE"/>
                </a:solidFill>
                <a:latin typeface="Tahoma" pitchFamily="34" charset="0"/>
                <a:cs typeface="Tahoma" pitchFamily="34" charset="0"/>
              </a:rPr>
              <a:t>www.osr.cz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1EFFB932-1911-4E6B-A621-184DC29D4A59}"/>
              </a:ext>
            </a:extLst>
          </p:cNvPr>
          <p:cNvSpPr txBox="1"/>
          <p:nvPr/>
        </p:nvSpPr>
        <p:spPr>
          <a:xfrm>
            <a:off x="8386292" y="6432659"/>
            <a:ext cx="349408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cs-CZ"/>
            </a:defPPr>
            <a:lvl1pPr>
              <a:defRPr sz="1200">
                <a:solidFill>
                  <a:srgbClr val="BCBCBE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 algn="r"/>
            <a:r>
              <a:rPr lang="cs-CZ" dirty="0"/>
              <a:t>Smolon,  06.12.2022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003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Údržba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11" name="TextovéPole 8">
            <a:extLst>
              <a:ext uri="{FF2B5EF4-FFF2-40B4-BE49-F238E27FC236}">
                <a16:creationId xmlns:a16="http://schemas.microsoft.com/office/drawing/2014/main" id="{0C74BA65-47D4-488C-BB0E-8E9912ED6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924" y="6432660"/>
            <a:ext cx="180022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200" dirty="0">
                <a:solidFill>
                  <a:srgbClr val="BCBCBE"/>
                </a:solidFill>
                <a:latin typeface="Tahoma" pitchFamily="34" charset="0"/>
                <a:cs typeface="Tahoma" pitchFamily="34" charset="0"/>
              </a:rPr>
              <a:t>www.osr.cz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1EFFB932-1911-4E6B-A621-184DC29D4A59}"/>
              </a:ext>
            </a:extLst>
          </p:cNvPr>
          <p:cNvSpPr txBox="1"/>
          <p:nvPr/>
        </p:nvSpPr>
        <p:spPr>
          <a:xfrm>
            <a:off x="8386292" y="6432659"/>
            <a:ext cx="349408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cs-CZ"/>
            </a:defPPr>
            <a:lvl1pPr>
              <a:defRPr sz="1200">
                <a:solidFill>
                  <a:srgbClr val="BCBCBE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 algn="r"/>
            <a:r>
              <a:rPr lang="cs-CZ" dirty="0"/>
              <a:t>Smolon,  06.12.2022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Obnova nátěru sloupu u lakovny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Safety podnět ze dne 13.04. 2022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158424F-81F3-7980-6E21-6464EC8BC0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985" y="2257425"/>
            <a:ext cx="4325543" cy="43423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389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Nákup nové techniky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11" name="TextovéPole 8">
            <a:extLst>
              <a:ext uri="{FF2B5EF4-FFF2-40B4-BE49-F238E27FC236}">
                <a16:creationId xmlns:a16="http://schemas.microsoft.com/office/drawing/2014/main" id="{0C74BA65-47D4-488C-BB0E-8E9912ED6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924" y="6432660"/>
            <a:ext cx="180022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200" dirty="0">
                <a:solidFill>
                  <a:srgbClr val="BCBCBE"/>
                </a:solidFill>
                <a:latin typeface="Tahoma" pitchFamily="34" charset="0"/>
                <a:cs typeface="Tahoma" pitchFamily="34" charset="0"/>
              </a:rPr>
              <a:t>www.osr.cz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1EFFB932-1911-4E6B-A621-184DC29D4A59}"/>
              </a:ext>
            </a:extLst>
          </p:cNvPr>
          <p:cNvSpPr txBox="1"/>
          <p:nvPr/>
        </p:nvSpPr>
        <p:spPr>
          <a:xfrm>
            <a:off x="8386292" y="6432659"/>
            <a:ext cx="349408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cs-CZ"/>
            </a:defPPr>
            <a:lvl1pPr>
              <a:defRPr sz="1200">
                <a:solidFill>
                  <a:srgbClr val="BCBCBE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 algn="r"/>
            <a:r>
              <a:rPr lang="cs-CZ" dirty="0"/>
              <a:t>Smolon,  06.12.2022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3344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Vzduchový startér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Typ: GS400V40</a:t>
            </a: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Probíhá řízení s ÚCL -- &gt; Vydání Firemní příručky (FP)</a:t>
            </a: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11. 10. 2022 Proběhl zákaznický audit </a:t>
            </a: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Servisní organizace AERO-GSE Sp. z o.o., </a:t>
            </a: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Předpoklad provozního nasazení </a:t>
            </a:r>
            <a:r>
              <a:rPr lang="pl-PL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01/2023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D8B323DB-36FA-ECB8-DC2C-750A20A8CA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600" y="3179921"/>
            <a:ext cx="4291676" cy="32116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711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Plánovaná výstavba 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11" name="TextovéPole 8">
            <a:extLst>
              <a:ext uri="{FF2B5EF4-FFF2-40B4-BE49-F238E27FC236}">
                <a16:creationId xmlns:a16="http://schemas.microsoft.com/office/drawing/2014/main" id="{0C74BA65-47D4-488C-BB0E-8E9912ED6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924" y="6432660"/>
            <a:ext cx="180022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200" dirty="0">
                <a:solidFill>
                  <a:srgbClr val="BCBCBE"/>
                </a:solidFill>
                <a:latin typeface="Tahoma" pitchFamily="34" charset="0"/>
                <a:cs typeface="Tahoma" pitchFamily="34" charset="0"/>
              </a:rPr>
              <a:t>www.osr.cz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1EFFB932-1911-4E6B-A621-184DC29D4A59}"/>
              </a:ext>
            </a:extLst>
          </p:cNvPr>
          <p:cNvSpPr txBox="1"/>
          <p:nvPr/>
        </p:nvSpPr>
        <p:spPr>
          <a:xfrm>
            <a:off x="8386292" y="6432659"/>
            <a:ext cx="349408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cs-CZ"/>
            </a:defPPr>
            <a:lvl1pPr>
              <a:defRPr sz="1200">
                <a:solidFill>
                  <a:srgbClr val="BCBCBE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 algn="r"/>
            <a:r>
              <a:rPr lang="cs-CZ" dirty="0"/>
              <a:t>Smolon,  06.12.2022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-15722" y="1412876"/>
            <a:ext cx="12204000" cy="40575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Rekonstrukce pohybových ploch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 defTabSz="0">
              <a:spcAft>
                <a:spcPts val="1000"/>
              </a:spcAft>
            </a:pPr>
            <a:r>
              <a:rPr lang="pl-PL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Aktuální harmonogram</a:t>
            </a: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Územní rozhodnutí	 </a:t>
            </a:r>
            <a:r>
              <a:rPr lang="pl-PL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IV.2023</a:t>
            </a: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Zahájení stavebního řízení </a:t>
            </a:r>
            <a:r>
              <a:rPr lang="pl-PL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V.2023</a:t>
            </a: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Stavební povolení (optimisticky) </a:t>
            </a:r>
            <a:r>
              <a:rPr lang="pl-PL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VI.2023</a:t>
            </a:r>
            <a:r>
              <a:rPr lang="pl-PL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dokončení DPS </a:t>
            </a:r>
            <a:r>
              <a:rPr lang="pl-PL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IX.2023</a:t>
            </a: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Zahájení výběrového řízení na zhotovitele </a:t>
            </a:r>
            <a:r>
              <a:rPr lang="pl-PL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konec 2023</a:t>
            </a: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Zahájení stavby </a:t>
            </a:r>
            <a:r>
              <a:rPr lang="pl-PL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konec 2024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82902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Plánovaná výstavba 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11" name="TextovéPole 8">
            <a:extLst>
              <a:ext uri="{FF2B5EF4-FFF2-40B4-BE49-F238E27FC236}">
                <a16:creationId xmlns:a16="http://schemas.microsoft.com/office/drawing/2014/main" id="{0C74BA65-47D4-488C-BB0E-8E9912ED6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924" y="6432660"/>
            <a:ext cx="180022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200" dirty="0">
                <a:solidFill>
                  <a:srgbClr val="BCBCBE"/>
                </a:solidFill>
                <a:latin typeface="Tahoma" pitchFamily="34" charset="0"/>
                <a:cs typeface="Tahoma" pitchFamily="34" charset="0"/>
              </a:rPr>
              <a:t>www.osr.cz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1EFFB932-1911-4E6B-A621-184DC29D4A59}"/>
              </a:ext>
            </a:extLst>
          </p:cNvPr>
          <p:cNvSpPr txBox="1"/>
          <p:nvPr/>
        </p:nvSpPr>
        <p:spPr>
          <a:xfrm>
            <a:off x="8386292" y="6432659"/>
            <a:ext cx="349408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cs-CZ"/>
            </a:defPPr>
            <a:lvl1pPr>
              <a:defRPr sz="1200">
                <a:solidFill>
                  <a:srgbClr val="BCBCBE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 algn="r"/>
            <a:r>
              <a:rPr lang="cs-CZ" dirty="0"/>
              <a:t>Smolon,  06.12.2022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Rekonstrukce pohybových ploch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Obrázek 3">
            <a:hlinkClick r:id="rId5" action="ppaction://hlinkfile"/>
            <a:extLst>
              <a:ext uri="{FF2B5EF4-FFF2-40B4-BE49-F238E27FC236}">
                <a16:creationId xmlns:a16="http://schemas.microsoft.com/office/drawing/2014/main" id="{CA1036E2-F5B2-04B6-9C80-17015A22DB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88" y="2200542"/>
            <a:ext cx="11847958" cy="41097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0039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Plánovaná výstavba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11" name="TextovéPole 8">
            <a:extLst>
              <a:ext uri="{FF2B5EF4-FFF2-40B4-BE49-F238E27FC236}">
                <a16:creationId xmlns:a16="http://schemas.microsoft.com/office/drawing/2014/main" id="{0C74BA65-47D4-488C-BB0E-8E9912ED6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924" y="6432660"/>
            <a:ext cx="180022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200" dirty="0">
                <a:solidFill>
                  <a:srgbClr val="BCBCBE"/>
                </a:solidFill>
                <a:latin typeface="Tahoma" pitchFamily="34" charset="0"/>
                <a:cs typeface="Tahoma" pitchFamily="34" charset="0"/>
              </a:rPr>
              <a:t>www.osr.cz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1EFFB932-1911-4E6B-A621-184DC29D4A59}"/>
              </a:ext>
            </a:extLst>
          </p:cNvPr>
          <p:cNvSpPr txBox="1"/>
          <p:nvPr/>
        </p:nvSpPr>
        <p:spPr>
          <a:xfrm>
            <a:off x="8386292" y="6432659"/>
            <a:ext cx="349408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cs-CZ"/>
            </a:defPPr>
            <a:lvl1pPr>
              <a:defRPr sz="1200">
                <a:solidFill>
                  <a:srgbClr val="BCBCBE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 algn="r"/>
            <a:r>
              <a:rPr lang="cs-CZ" dirty="0"/>
              <a:t>Smolon,  06.12.2022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2287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Cargo terminál JIH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Zpracována dokumentace po realizaci stavby</a:t>
            </a: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Vydáno ÚR i SP, finalizace výběru dodavatele stavby</a:t>
            </a: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Realizace začátek 2023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82D41A8-9E23-0CC9-A6A4-AD9D6F1DD4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016" y="3774917"/>
            <a:ext cx="4055532" cy="275776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D16226B-0FEF-B671-2A56-BD464A5190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3306" y="3774917"/>
            <a:ext cx="4574882" cy="25733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5524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Plánovaná výstavba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11" name="TextovéPole 8">
            <a:extLst>
              <a:ext uri="{FF2B5EF4-FFF2-40B4-BE49-F238E27FC236}">
                <a16:creationId xmlns:a16="http://schemas.microsoft.com/office/drawing/2014/main" id="{0C74BA65-47D4-488C-BB0E-8E9912ED6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924" y="6432660"/>
            <a:ext cx="180022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200" dirty="0">
                <a:solidFill>
                  <a:srgbClr val="BCBCBE"/>
                </a:solidFill>
                <a:latin typeface="Tahoma" pitchFamily="34" charset="0"/>
                <a:cs typeface="Tahoma" pitchFamily="34" charset="0"/>
              </a:rPr>
              <a:t>www.osr.cz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1EFFB932-1911-4E6B-A621-184DC29D4A59}"/>
              </a:ext>
            </a:extLst>
          </p:cNvPr>
          <p:cNvSpPr txBox="1"/>
          <p:nvPr/>
        </p:nvSpPr>
        <p:spPr>
          <a:xfrm>
            <a:off x="8386292" y="6432659"/>
            <a:ext cx="349408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cs-CZ"/>
            </a:defPPr>
            <a:lvl1pPr>
              <a:defRPr sz="1200">
                <a:solidFill>
                  <a:srgbClr val="BCBCBE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 algn="r"/>
            <a:r>
              <a:rPr lang="cs-CZ" dirty="0"/>
              <a:t>Smolon,  06.12.2022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2287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Rozšíření APN S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Připravena dokumentace po realizaci stavby</a:t>
            </a: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Vypsáno výběrové řízení na zhotovitele</a:t>
            </a: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Realizace r. 2023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EFCA63DA-E1CF-3690-B0FF-2661182B7F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924" y="3328733"/>
            <a:ext cx="6021839" cy="33809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36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Plánovaná výstavba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11" name="TextovéPole 8">
            <a:extLst>
              <a:ext uri="{FF2B5EF4-FFF2-40B4-BE49-F238E27FC236}">
                <a16:creationId xmlns:a16="http://schemas.microsoft.com/office/drawing/2014/main" id="{0C74BA65-47D4-488C-BB0E-8E9912ED6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924" y="6432660"/>
            <a:ext cx="180022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200" dirty="0">
                <a:solidFill>
                  <a:srgbClr val="BCBCBE"/>
                </a:solidFill>
                <a:latin typeface="Tahoma" pitchFamily="34" charset="0"/>
                <a:cs typeface="Tahoma" pitchFamily="34" charset="0"/>
              </a:rPr>
              <a:t>www.osr.cz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1EFFB932-1911-4E6B-A621-184DC29D4A59}"/>
              </a:ext>
            </a:extLst>
          </p:cNvPr>
          <p:cNvSpPr txBox="1"/>
          <p:nvPr/>
        </p:nvSpPr>
        <p:spPr>
          <a:xfrm>
            <a:off x="8386292" y="6432659"/>
            <a:ext cx="349408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cs-CZ"/>
            </a:defPPr>
            <a:lvl1pPr>
              <a:defRPr sz="1200">
                <a:solidFill>
                  <a:srgbClr val="BCBCBE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 algn="r"/>
            <a:r>
              <a:rPr lang="cs-CZ" dirty="0"/>
              <a:t>Smolon,  06.12.2022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1759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Automatická brána č. 15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Zahájení prací – 1.12.</a:t>
            </a: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Dokončení – 31.12.</a:t>
            </a:r>
          </a:p>
        </p:txBody>
      </p:sp>
      <p:pic>
        <p:nvPicPr>
          <p:cNvPr id="4" name="Obrázek 3">
            <a:hlinkClick r:id="rId5" action="ppaction://hlinkfile"/>
            <a:extLst>
              <a:ext uri="{FF2B5EF4-FFF2-40B4-BE49-F238E27FC236}">
                <a16:creationId xmlns:a16="http://schemas.microsoft.com/office/drawing/2014/main" id="{9A950149-A2D0-F2D2-0CFC-98B110F23A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202" y="2681296"/>
            <a:ext cx="5507462" cy="40569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9622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909D755B-59B9-4002-2516-0BC64C8F7C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352682"/>
            <a:ext cx="12188279" cy="3737740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Změny EASA, NK(EU) č. 139/2014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11" name="TextovéPole 8">
            <a:extLst>
              <a:ext uri="{FF2B5EF4-FFF2-40B4-BE49-F238E27FC236}">
                <a16:creationId xmlns:a16="http://schemas.microsoft.com/office/drawing/2014/main" id="{0C74BA65-47D4-488C-BB0E-8E9912ED6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924" y="6432660"/>
            <a:ext cx="180022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200" dirty="0">
                <a:solidFill>
                  <a:srgbClr val="BCBCBE"/>
                </a:solidFill>
                <a:latin typeface="Tahoma" pitchFamily="34" charset="0"/>
                <a:cs typeface="Tahoma" pitchFamily="34" charset="0"/>
              </a:rPr>
              <a:t>www.osr.cz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1EFFB932-1911-4E6B-A621-184DC29D4A59}"/>
              </a:ext>
            </a:extLst>
          </p:cNvPr>
          <p:cNvSpPr txBox="1"/>
          <p:nvPr/>
        </p:nvSpPr>
        <p:spPr>
          <a:xfrm>
            <a:off x="8386292" y="6432659"/>
            <a:ext cx="349408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cs-CZ"/>
            </a:defPPr>
            <a:lvl1pPr>
              <a:defRPr sz="1200">
                <a:solidFill>
                  <a:srgbClr val="BCBCBE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 algn="r"/>
            <a:r>
              <a:rPr lang="cs-CZ" dirty="0"/>
              <a:t>Smolon,  06.12.2022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Řízení provozu na odbavovací ploše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 defTabSz="0">
              <a:spcAft>
                <a:spcPts val="1000"/>
              </a:spcAft>
            </a:pPr>
            <a:endParaRPr lang="pl-PL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F414B5AF-76E6-E46D-69F8-10B0574EF5D5}"/>
              </a:ext>
            </a:extLst>
          </p:cNvPr>
          <p:cNvCxnSpPr>
            <a:cxnSpLocks/>
          </p:cNvCxnSpPr>
          <p:nvPr/>
        </p:nvCxnSpPr>
        <p:spPr>
          <a:xfrm>
            <a:off x="3224071" y="4661990"/>
            <a:ext cx="2047164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12157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F4B667C0-5988-2A68-5276-A14993338A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222" y="4161020"/>
            <a:ext cx="4881091" cy="2672198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Změny EASA, NK(EU) č. 139/2014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11" name="TextovéPole 8">
            <a:extLst>
              <a:ext uri="{FF2B5EF4-FFF2-40B4-BE49-F238E27FC236}">
                <a16:creationId xmlns:a16="http://schemas.microsoft.com/office/drawing/2014/main" id="{0C74BA65-47D4-488C-BB0E-8E9912ED6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924" y="6432660"/>
            <a:ext cx="180022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200" dirty="0">
                <a:solidFill>
                  <a:srgbClr val="BCBCBE"/>
                </a:solidFill>
                <a:latin typeface="Tahoma" pitchFamily="34" charset="0"/>
                <a:cs typeface="Tahoma" pitchFamily="34" charset="0"/>
              </a:rPr>
              <a:t>www.osr.cz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1EFFB932-1911-4E6B-A621-184DC29D4A59}"/>
              </a:ext>
            </a:extLst>
          </p:cNvPr>
          <p:cNvSpPr txBox="1"/>
          <p:nvPr/>
        </p:nvSpPr>
        <p:spPr>
          <a:xfrm>
            <a:off x="8386292" y="6432659"/>
            <a:ext cx="349408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cs-CZ"/>
            </a:defPPr>
            <a:lvl1pPr>
              <a:defRPr sz="1200">
                <a:solidFill>
                  <a:srgbClr val="BCBCBE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 algn="r"/>
            <a:r>
              <a:rPr lang="cs-CZ" dirty="0"/>
              <a:t>Smolon,  06.12.2022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Oprávnění pro řidiče vozidel</a:t>
            </a:r>
          </a:p>
        </p:txBody>
      </p: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F414B5AF-76E6-E46D-69F8-10B0574EF5D5}"/>
              </a:ext>
            </a:extLst>
          </p:cNvPr>
          <p:cNvCxnSpPr>
            <a:cxnSpLocks/>
          </p:cNvCxnSpPr>
          <p:nvPr/>
        </p:nvCxnSpPr>
        <p:spPr>
          <a:xfrm>
            <a:off x="4298576" y="5409650"/>
            <a:ext cx="2047164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" name="Obrázek 3">
            <a:extLst>
              <a:ext uri="{FF2B5EF4-FFF2-40B4-BE49-F238E27FC236}">
                <a16:creationId xmlns:a16="http://schemas.microsoft.com/office/drawing/2014/main" id="{F96823D1-BB26-8644-2ED9-985C12F0E1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71" y="2187561"/>
            <a:ext cx="7308893" cy="18622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86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>
            <a:extLst>
              <a:ext uri="{FF2B5EF4-FFF2-40B4-BE49-F238E27FC236}">
                <a16:creationId xmlns:a16="http://schemas.microsoft.com/office/drawing/2014/main" id="{9183E4B0-D5F4-C626-1734-3A3A17555E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57" y="5112739"/>
            <a:ext cx="9301163" cy="1242023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Změny EASA, NK(EU) č. 139/2014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11" name="TextovéPole 8">
            <a:extLst>
              <a:ext uri="{FF2B5EF4-FFF2-40B4-BE49-F238E27FC236}">
                <a16:creationId xmlns:a16="http://schemas.microsoft.com/office/drawing/2014/main" id="{0C74BA65-47D4-488C-BB0E-8E9912ED6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924" y="6432660"/>
            <a:ext cx="180022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200" dirty="0">
                <a:solidFill>
                  <a:srgbClr val="BCBCBE"/>
                </a:solidFill>
                <a:latin typeface="Tahoma" pitchFamily="34" charset="0"/>
                <a:cs typeface="Tahoma" pitchFamily="34" charset="0"/>
              </a:rPr>
              <a:t>www.osr.cz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1EFFB932-1911-4E6B-A621-184DC29D4A59}"/>
              </a:ext>
            </a:extLst>
          </p:cNvPr>
          <p:cNvSpPr txBox="1"/>
          <p:nvPr/>
        </p:nvSpPr>
        <p:spPr>
          <a:xfrm>
            <a:off x="8386292" y="6432659"/>
            <a:ext cx="349408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cs-CZ"/>
            </a:defPPr>
            <a:lvl1pPr>
              <a:defRPr sz="1200">
                <a:solidFill>
                  <a:srgbClr val="BCBCBE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 algn="r"/>
            <a:r>
              <a:rPr lang="cs-CZ" dirty="0"/>
              <a:t>Smolon,  06.12.2022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Stav vozidel</a:t>
            </a:r>
          </a:p>
        </p:txBody>
      </p: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F414B5AF-76E6-E46D-69F8-10B0574EF5D5}"/>
              </a:ext>
            </a:extLst>
          </p:cNvPr>
          <p:cNvCxnSpPr>
            <a:cxnSpLocks/>
          </p:cNvCxnSpPr>
          <p:nvPr/>
        </p:nvCxnSpPr>
        <p:spPr>
          <a:xfrm>
            <a:off x="2168149" y="6227321"/>
            <a:ext cx="2932489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" name="Obrázek 4">
            <a:extLst>
              <a:ext uri="{FF2B5EF4-FFF2-40B4-BE49-F238E27FC236}">
                <a16:creationId xmlns:a16="http://schemas.microsoft.com/office/drawing/2014/main" id="{0A6BC6E9-F0FB-1EAB-F4EB-DCFAE6B163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24" y="2035215"/>
            <a:ext cx="8772526" cy="3038575"/>
          </a:xfrm>
          <a:prstGeom prst="rect">
            <a:avLst/>
          </a:prstGeom>
        </p:spPr>
      </p:pic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DDC38729-FB05-2527-6ABB-4151F3FC2AC4}"/>
              </a:ext>
            </a:extLst>
          </p:cNvPr>
          <p:cNvCxnSpPr>
            <a:cxnSpLocks/>
          </p:cNvCxnSpPr>
          <p:nvPr/>
        </p:nvCxnSpPr>
        <p:spPr>
          <a:xfrm>
            <a:off x="1634749" y="3693671"/>
            <a:ext cx="1437064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36444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11" name="TextovéPole 8">
            <a:extLst>
              <a:ext uri="{FF2B5EF4-FFF2-40B4-BE49-F238E27FC236}">
                <a16:creationId xmlns:a16="http://schemas.microsoft.com/office/drawing/2014/main" id="{0C74BA65-47D4-488C-BB0E-8E9912ED6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924" y="6432660"/>
            <a:ext cx="180022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200" dirty="0">
                <a:solidFill>
                  <a:srgbClr val="BCBCBE"/>
                </a:solidFill>
                <a:latin typeface="Tahoma" pitchFamily="34" charset="0"/>
                <a:cs typeface="Tahoma" pitchFamily="34" charset="0"/>
              </a:rPr>
              <a:t>www.osr.cz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1EFFB932-1911-4E6B-A621-184DC29D4A59}"/>
              </a:ext>
            </a:extLst>
          </p:cNvPr>
          <p:cNvSpPr txBox="1"/>
          <p:nvPr/>
        </p:nvSpPr>
        <p:spPr>
          <a:xfrm>
            <a:off x="8386292" y="6432659"/>
            <a:ext cx="349408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cs-CZ"/>
            </a:defPPr>
            <a:lvl1pPr>
              <a:defRPr sz="1200">
                <a:solidFill>
                  <a:srgbClr val="BCBCBE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 algn="r"/>
            <a:r>
              <a:rPr lang="cs-CZ" dirty="0"/>
              <a:t>Smolon,  06.12.2022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4929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Opuštěná zavazadla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(02/2022) 11. 06. 2022 Kufr odložený u odpadkového koše v Gate A</a:t>
            </a: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(03/2022) 03. 07. 2022 Černá taška před odletovou halou</a:t>
            </a: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(04/2022) 13. 07. 2022 Zavazadlo před příletovou halou</a:t>
            </a: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(05/2022) 13. 08. 2022 Batoh v příletové hala</a:t>
            </a: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(06/2022) 13. 08. 2022 Zavazadlo před příletovou halou</a:t>
            </a: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(07/2022) 06. 10. 2022 Zavazadlo před odletovou halou</a:t>
            </a: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(08/2022) 09. 10. 2022 Zavazadlo v odletové hala</a:t>
            </a:r>
          </a:p>
          <a:p>
            <a:pPr algn="just" defTabSz="0">
              <a:spcAft>
                <a:spcPts val="1000"/>
              </a:spcAft>
            </a:pPr>
            <a:r>
              <a:rPr lang="it-IT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Řešeno dle postupů LKMT a PČR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07598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Ostatní oblasti k projednání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11" name="TextovéPole 8">
            <a:extLst>
              <a:ext uri="{FF2B5EF4-FFF2-40B4-BE49-F238E27FC236}">
                <a16:creationId xmlns:a16="http://schemas.microsoft.com/office/drawing/2014/main" id="{0C74BA65-47D4-488C-BB0E-8E9912ED6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924" y="6432660"/>
            <a:ext cx="180022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200" dirty="0">
                <a:solidFill>
                  <a:srgbClr val="BCBCBE"/>
                </a:solidFill>
                <a:latin typeface="Tahoma" pitchFamily="34" charset="0"/>
                <a:cs typeface="Tahoma" pitchFamily="34" charset="0"/>
              </a:rPr>
              <a:t>www.osr.cz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1EFFB932-1911-4E6B-A621-184DC29D4A59}"/>
              </a:ext>
            </a:extLst>
          </p:cNvPr>
          <p:cNvSpPr txBox="1"/>
          <p:nvPr/>
        </p:nvSpPr>
        <p:spPr>
          <a:xfrm>
            <a:off x="8386292" y="6432659"/>
            <a:ext cx="349408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cs-CZ"/>
            </a:defPPr>
            <a:lvl1pPr>
              <a:defRPr sz="1200">
                <a:solidFill>
                  <a:srgbClr val="BCBCBE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 algn="r"/>
            <a:r>
              <a:rPr lang="cs-CZ" dirty="0"/>
              <a:t>Smolon,  06.12.2022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4103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Další informace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Společné celo-letištní cvičení – plán 2023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Personální změna na pozici Energetika (p. Foltýn -- &gt; p. Herman)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Plánované uzavírky pro rok 2023</a:t>
            </a:r>
            <a:br>
              <a:rPr lang="pl-PL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- 22.-23. dubna So-Ne</a:t>
            </a:r>
            <a:br>
              <a:rPr lang="pl-PL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- 15. října  So-Ne</a:t>
            </a:r>
            <a:br>
              <a:rPr lang="pl-PL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Uzavření RWY04/22 pro veškerý provoz na H48</a:t>
            </a:r>
            <a:br>
              <a:rPr lang="pl-PL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Bude publikováno AIRAC AIP Supplementem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2930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10" name="Nadpis 9">
            <a:extLst>
              <a:ext uri="{FF2B5EF4-FFF2-40B4-BE49-F238E27FC236}">
                <a16:creationId xmlns:a16="http://schemas.microsoft.com/office/drawing/2014/main" id="{6A0569BA-45A9-4BED-90AF-EB9E2361AAC8}"/>
              </a:ext>
            </a:extLst>
          </p:cNvPr>
          <p:cNvSpPr txBox="1">
            <a:spLocks/>
          </p:cNvSpPr>
          <p:nvPr/>
        </p:nvSpPr>
        <p:spPr>
          <a:xfrm>
            <a:off x="0" y="1412875"/>
            <a:ext cx="12188278" cy="50197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0"/>
            <a:r>
              <a:rPr lang="pl-PL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LBV</a:t>
            </a:r>
          </a:p>
          <a:p>
            <a:pPr algn="ctr" defTabSz="0"/>
            <a:r>
              <a:rPr lang="pl-PL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Letištní bezpečnostní výbor</a:t>
            </a:r>
          </a:p>
          <a:p>
            <a:pPr algn="ctr" defTabSz="0"/>
            <a:endParaRPr lang="pl-PL" sz="5400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ovéPole 8">
            <a:extLst>
              <a:ext uri="{FF2B5EF4-FFF2-40B4-BE49-F238E27FC236}">
                <a16:creationId xmlns:a16="http://schemas.microsoft.com/office/drawing/2014/main" id="{0C74BA65-47D4-488C-BB0E-8E9912ED6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924" y="6432660"/>
            <a:ext cx="180022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200" dirty="0">
                <a:solidFill>
                  <a:srgbClr val="BCBCBE"/>
                </a:solidFill>
                <a:latin typeface="Tahoma" pitchFamily="34" charset="0"/>
                <a:cs typeface="Tahoma" pitchFamily="34" charset="0"/>
              </a:rPr>
              <a:t>www.osr.cz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1EFFB932-1911-4E6B-A621-184DC29D4A59}"/>
              </a:ext>
            </a:extLst>
          </p:cNvPr>
          <p:cNvSpPr txBox="1"/>
          <p:nvPr/>
        </p:nvSpPr>
        <p:spPr>
          <a:xfrm>
            <a:off x="8386292" y="6432659"/>
            <a:ext cx="349408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cs-CZ"/>
            </a:defPPr>
            <a:lvl1pPr>
              <a:defRPr sz="1200">
                <a:solidFill>
                  <a:srgbClr val="BCBCBE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 algn="r"/>
            <a:r>
              <a:rPr lang="cs-CZ" dirty="0"/>
              <a:t>Smolon,  06.12.2022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6700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LBV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11" name="TextovéPole 8">
            <a:extLst>
              <a:ext uri="{FF2B5EF4-FFF2-40B4-BE49-F238E27FC236}">
                <a16:creationId xmlns:a16="http://schemas.microsoft.com/office/drawing/2014/main" id="{0C74BA65-47D4-488C-BB0E-8E9912ED6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924" y="6432660"/>
            <a:ext cx="180022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200" dirty="0">
                <a:solidFill>
                  <a:srgbClr val="BCBCBE"/>
                </a:solidFill>
                <a:latin typeface="Tahoma" pitchFamily="34" charset="0"/>
                <a:cs typeface="Tahoma" pitchFamily="34" charset="0"/>
              </a:rPr>
              <a:t>www.osr.cz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1EFFB932-1911-4E6B-A621-184DC29D4A59}"/>
              </a:ext>
            </a:extLst>
          </p:cNvPr>
          <p:cNvSpPr txBox="1"/>
          <p:nvPr/>
        </p:nvSpPr>
        <p:spPr>
          <a:xfrm>
            <a:off x="8386292" y="6432659"/>
            <a:ext cx="349408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cs-CZ"/>
            </a:defPPr>
            <a:lvl1pPr>
              <a:defRPr sz="1200">
                <a:solidFill>
                  <a:srgbClr val="BCBCBE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 algn="r"/>
            <a:r>
              <a:rPr lang="cs-CZ" dirty="0"/>
              <a:t>Smolon,  06.12.2022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1821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RTG zařízení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Určeno pro detekční kontroly zapsaných zavazadel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Splňuje požadovaný detekční standard (EU/ECAC 3.1)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0A5F524-E693-6740-B177-C974487376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518" y="3422057"/>
            <a:ext cx="3346570" cy="33465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309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LBV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11" name="TextovéPole 8">
            <a:extLst>
              <a:ext uri="{FF2B5EF4-FFF2-40B4-BE49-F238E27FC236}">
                <a16:creationId xmlns:a16="http://schemas.microsoft.com/office/drawing/2014/main" id="{0C74BA65-47D4-488C-BB0E-8E9912ED6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924" y="6432660"/>
            <a:ext cx="180022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200" dirty="0">
                <a:solidFill>
                  <a:srgbClr val="BCBCBE"/>
                </a:solidFill>
                <a:latin typeface="Tahoma" pitchFamily="34" charset="0"/>
                <a:cs typeface="Tahoma" pitchFamily="34" charset="0"/>
              </a:rPr>
              <a:t>www.osr.cz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1EFFB932-1911-4E6B-A621-184DC29D4A59}"/>
              </a:ext>
            </a:extLst>
          </p:cNvPr>
          <p:cNvSpPr txBox="1"/>
          <p:nvPr/>
        </p:nvSpPr>
        <p:spPr>
          <a:xfrm>
            <a:off x="8386292" y="6432659"/>
            <a:ext cx="349408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cs-CZ"/>
            </a:defPPr>
            <a:lvl1pPr>
              <a:defRPr sz="1200">
                <a:solidFill>
                  <a:srgbClr val="BCBCBE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 algn="r"/>
            <a:r>
              <a:rPr lang="cs-CZ" dirty="0"/>
              <a:t>Smolon,  06.12.2022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Zařízení ETD na SRA 2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DB3DCB04-27A8-D7E7-BF96-CC66C6C9E8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0731" y="2322375"/>
            <a:ext cx="5470537" cy="42487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593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LBV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11" name="TextovéPole 8">
            <a:extLst>
              <a:ext uri="{FF2B5EF4-FFF2-40B4-BE49-F238E27FC236}">
                <a16:creationId xmlns:a16="http://schemas.microsoft.com/office/drawing/2014/main" id="{0C74BA65-47D4-488C-BB0E-8E9912ED6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924" y="6432660"/>
            <a:ext cx="180022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200" dirty="0">
                <a:solidFill>
                  <a:srgbClr val="BCBCBE"/>
                </a:solidFill>
                <a:latin typeface="Tahoma" pitchFamily="34" charset="0"/>
                <a:cs typeface="Tahoma" pitchFamily="34" charset="0"/>
              </a:rPr>
              <a:t>www.osr.cz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1EFFB932-1911-4E6B-A621-184DC29D4A59}"/>
              </a:ext>
            </a:extLst>
          </p:cNvPr>
          <p:cNvSpPr txBox="1"/>
          <p:nvPr/>
        </p:nvSpPr>
        <p:spPr>
          <a:xfrm>
            <a:off x="8386292" y="6432659"/>
            <a:ext cx="349408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cs-CZ"/>
            </a:defPPr>
            <a:lvl1pPr>
              <a:defRPr sz="1200">
                <a:solidFill>
                  <a:srgbClr val="BCBCBE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 algn="r"/>
            <a:r>
              <a:rPr lang="cs-CZ" dirty="0"/>
              <a:t>Smolon,  06.12.2022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1821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Změny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Úprava brány č. 15 (vjezd na OKA)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Nová bezpečnostní a režimová opatření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926DEE3E-95A9-5775-004E-A8F60EE0D7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62792" y="3359846"/>
            <a:ext cx="4466415" cy="33498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257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LBV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11" name="TextovéPole 8">
            <a:extLst>
              <a:ext uri="{FF2B5EF4-FFF2-40B4-BE49-F238E27FC236}">
                <a16:creationId xmlns:a16="http://schemas.microsoft.com/office/drawing/2014/main" id="{0C74BA65-47D4-488C-BB0E-8E9912ED6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924" y="6432660"/>
            <a:ext cx="180022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200" dirty="0">
                <a:solidFill>
                  <a:srgbClr val="BCBCBE"/>
                </a:solidFill>
                <a:latin typeface="Tahoma" pitchFamily="34" charset="0"/>
                <a:cs typeface="Tahoma" pitchFamily="34" charset="0"/>
              </a:rPr>
              <a:t>www.osr.cz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1EFFB932-1911-4E6B-A621-184DC29D4A59}"/>
              </a:ext>
            </a:extLst>
          </p:cNvPr>
          <p:cNvSpPr txBox="1"/>
          <p:nvPr/>
        </p:nvSpPr>
        <p:spPr>
          <a:xfrm>
            <a:off x="8386292" y="6432659"/>
            <a:ext cx="349408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cs-CZ"/>
            </a:defPPr>
            <a:lvl1pPr>
              <a:defRPr sz="1200">
                <a:solidFill>
                  <a:srgbClr val="BCBCBE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 algn="r"/>
            <a:r>
              <a:rPr lang="cs-CZ" dirty="0"/>
              <a:t>Smolon,  06.12.2022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1821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Povolení k vjedu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Povolení k vjezdu pro rok 2023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Opatření při kontrole vjezdu vozidel do CPSRA</a:t>
            </a:r>
          </a:p>
        </p:txBody>
      </p:sp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DD5BC753-7047-0071-6353-7F7C7CC7C3D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7244080"/>
              </p:ext>
            </p:extLst>
          </p:nvPr>
        </p:nvGraphicFramePr>
        <p:xfrm>
          <a:off x="3851662" y="3563788"/>
          <a:ext cx="4492241" cy="31744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5" imgW="8019753" imgH="5666954" progId="AcroExch.Document.DC">
                  <p:embed/>
                </p:oleObj>
              </mc:Choice>
              <mc:Fallback>
                <p:oleObj name="Acrobat Document" r:id="rId5" imgW="8019753" imgH="5666954" progId="AcroExch.Document.DC">
                  <p:embed/>
                  <p:pic>
                    <p:nvPicPr>
                      <p:cNvPr id="2" name="Objekt 1">
                        <a:extLst>
                          <a:ext uri="{FF2B5EF4-FFF2-40B4-BE49-F238E27FC236}">
                            <a16:creationId xmlns:a16="http://schemas.microsoft.com/office/drawing/2014/main" id="{21E34DEF-6448-0274-7794-7E206F003BD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851662" y="3563788"/>
                        <a:ext cx="4492241" cy="31744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4944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10" name="Nadpis 9">
            <a:extLst>
              <a:ext uri="{FF2B5EF4-FFF2-40B4-BE49-F238E27FC236}">
                <a16:creationId xmlns:a16="http://schemas.microsoft.com/office/drawing/2014/main" id="{6A0569BA-45A9-4BED-90AF-EB9E2361AAC8}"/>
              </a:ext>
            </a:extLst>
          </p:cNvPr>
          <p:cNvSpPr txBox="1">
            <a:spLocks/>
          </p:cNvSpPr>
          <p:nvPr/>
        </p:nvSpPr>
        <p:spPr>
          <a:xfrm>
            <a:off x="0" y="2551112"/>
            <a:ext cx="12188278" cy="1755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0"/>
            <a:r>
              <a:rPr lang="cs-CZ" sz="40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Děkuji za pozornost</a:t>
            </a:r>
          </a:p>
        </p:txBody>
      </p:sp>
      <p:sp>
        <p:nvSpPr>
          <p:cNvPr id="11" name="TextovéPole 8">
            <a:extLst>
              <a:ext uri="{FF2B5EF4-FFF2-40B4-BE49-F238E27FC236}">
                <a16:creationId xmlns:a16="http://schemas.microsoft.com/office/drawing/2014/main" id="{0C74BA65-47D4-488C-BB0E-8E9912ED6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924" y="6432660"/>
            <a:ext cx="180022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200" dirty="0">
                <a:solidFill>
                  <a:srgbClr val="BCBCBE"/>
                </a:solidFill>
                <a:latin typeface="Tahoma" pitchFamily="34" charset="0"/>
                <a:cs typeface="Tahoma" pitchFamily="34" charset="0"/>
              </a:rPr>
              <a:t>www.osr.cz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1EFFB932-1911-4E6B-A621-184DC29D4A59}"/>
              </a:ext>
            </a:extLst>
          </p:cNvPr>
          <p:cNvSpPr txBox="1"/>
          <p:nvPr/>
        </p:nvSpPr>
        <p:spPr>
          <a:xfrm>
            <a:off x="8386292" y="6432659"/>
            <a:ext cx="349408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cs-CZ"/>
            </a:defPPr>
            <a:lvl1pPr>
              <a:defRPr sz="1200">
                <a:solidFill>
                  <a:srgbClr val="BCBCBE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 algn="r"/>
            <a:r>
              <a:rPr lang="cs-CZ" dirty="0"/>
              <a:t>Vytvořil  datum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062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11" name="TextovéPole 8">
            <a:extLst>
              <a:ext uri="{FF2B5EF4-FFF2-40B4-BE49-F238E27FC236}">
                <a16:creationId xmlns:a16="http://schemas.microsoft.com/office/drawing/2014/main" id="{0C74BA65-47D4-488C-BB0E-8E9912ED6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924" y="6432660"/>
            <a:ext cx="180022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200" dirty="0">
                <a:solidFill>
                  <a:srgbClr val="BCBCBE"/>
                </a:solidFill>
                <a:latin typeface="Tahoma" pitchFamily="34" charset="0"/>
                <a:cs typeface="Tahoma" pitchFamily="34" charset="0"/>
              </a:rPr>
              <a:t>www.osr.cz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1EFFB932-1911-4E6B-A621-184DC29D4A59}"/>
              </a:ext>
            </a:extLst>
          </p:cNvPr>
          <p:cNvSpPr txBox="1"/>
          <p:nvPr/>
        </p:nvSpPr>
        <p:spPr>
          <a:xfrm>
            <a:off x="8386292" y="6432659"/>
            <a:ext cx="349408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cs-CZ"/>
            </a:defPPr>
            <a:lvl1pPr>
              <a:defRPr sz="1200">
                <a:solidFill>
                  <a:srgbClr val="BCBCBE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 algn="r"/>
            <a:r>
              <a:rPr lang="cs-CZ" dirty="0"/>
              <a:t>Smolon,  06.12.2022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4929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12. 09. 2022 Přílet do uzavřeného AD (OK-SUA53)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Letadlo OK-SUA53 původně letělo do Moravské Třebové (LKMK)</a:t>
            </a: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 LKMK byla mlha, tak se pilot rozhodl letět na LKMT</a:t>
            </a: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Přílet do uzavírky po soumraku v 20:15lt (18:15UTC)</a:t>
            </a: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Byl přerušen zálet dronem a provedena rychlá kontrola RWY04 v úseku E-C</a:t>
            </a: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Letadlo bylo navedeno VPL z TWY D na APN C. </a:t>
            </a: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endParaRPr lang="pl-PL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endParaRPr lang="pl-PL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 defTabSz="0">
              <a:spcAft>
                <a:spcPts val="1000"/>
              </a:spcAft>
            </a:pPr>
            <a:r>
              <a:rPr lang="pl-PL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s TWR a provozovatelem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8C7F51D-BD0E-04CE-DAAE-903B6669B97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604" y="4372790"/>
            <a:ext cx="4230009" cy="1845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070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11" name="TextovéPole 8">
            <a:extLst>
              <a:ext uri="{FF2B5EF4-FFF2-40B4-BE49-F238E27FC236}">
                <a16:creationId xmlns:a16="http://schemas.microsoft.com/office/drawing/2014/main" id="{0C74BA65-47D4-488C-BB0E-8E9912ED6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924" y="6432660"/>
            <a:ext cx="180022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200" dirty="0">
                <a:solidFill>
                  <a:srgbClr val="BCBCBE"/>
                </a:solidFill>
                <a:latin typeface="Tahoma" pitchFamily="34" charset="0"/>
                <a:cs typeface="Tahoma" pitchFamily="34" charset="0"/>
              </a:rPr>
              <a:t>www.osr.cz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1EFFB932-1911-4E6B-A621-184DC29D4A59}"/>
              </a:ext>
            </a:extLst>
          </p:cNvPr>
          <p:cNvSpPr txBox="1"/>
          <p:nvPr/>
        </p:nvSpPr>
        <p:spPr>
          <a:xfrm>
            <a:off x="8386292" y="6432659"/>
            <a:ext cx="349408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cs-CZ"/>
            </a:defPPr>
            <a:lvl1pPr>
              <a:defRPr sz="1200">
                <a:solidFill>
                  <a:srgbClr val="BCBCBE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 algn="r"/>
            <a:r>
              <a:rPr lang="cs-CZ" dirty="0"/>
              <a:t>Smolon,  06.12.2022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4857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16. 09. 2022 Technická závada letadla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Během nácviku ukázky pro vystoupení na akci Dny NATO pilot oznámil technické problémy a požádal o vyčkávání nad letištěm. </a:t>
            </a: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 dvou 360 stupňových zatáčkách pilot vyhlásil nouzi oznámením MAYDAY s tím, že je možné, že během přistání může dojít k vyjetí z dráhy. </a:t>
            </a: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 přistání v čase 10:19 pilot potvrdil, že má letadlo plně pod kontrolou, že je schopen pojíždět a pokračovat na odbavovací plochu bez asistence vozidel HZS.</a:t>
            </a: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Pilot následně uvolnil RWY a provozní plochu.</a:t>
            </a:r>
          </a:p>
          <a:p>
            <a:pPr algn="just" defTabSz="0">
              <a:spcAft>
                <a:spcPts val="1000"/>
              </a:spcAft>
            </a:pPr>
            <a:endParaRPr lang="pl-PL" sz="2600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 defTabSz="0">
              <a:spcAft>
                <a:spcPts val="1000"/>
              </a:spcAft>
            </a:pPr>
            <a:r>
              <a:rPr lang="pl-PL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s TWR a HZS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870A0D4-277C-AE24-215B-D8C286E874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021" y="4807886"/>
            <a:ext cx="2653148" cy="17632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5816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11" name="TextovéPole 8">
            <a:extLst>
              <a:ext uri="{FF2B5EF4-FFF2-40B4-BE49-F238E27FC236}">
                <a16:creationId xmlns:a16="http://schemas.microsoft.com/office/drawing/2014/main" id="{0C74BA65-47D4-488C-BB0E-8E9912ED6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924" y="6432660"/>
            <a:ext cx="180022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200" dirty="0">
                <a:solidFill>
                  <a:srgbClr val="BCBCBE"/>
                </a:solidFill>
                <a:latin typeface="Tahoma" pitchFamily="34" charset="0"/>
                <a:cs typeface="Tahoma" pitchFamily="34" charset="0"/>
              </a:rPr>
              <a:t>www.osr.cz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1EFFB932-1911-4E6B-A621-184DC29D4A59}"/>
              </a:ext>
            </a:extLst>
          </p:cNvPr>
          <p:cNvSpPr txBox="1"/>
          <p:nvPr/>
        </p:nvSpPr>
        <p:spPr>
          <a:xfrm>
            <a:off x="8386292" y="6432659"/>
            <a:ext cx="349408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cs-CZ"/>
            </a:defPPr>
            <a:lvl1pPr>
              <a:defRPr sz="1200">
                <a:solidFill>
                  <a:srgbClr val="BCBCBE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 algn="r"/>
            <a:r>
              <a:rPr lang="cs-CZ" dirty="0"/>
              <a:t>Smolon,  06.12.2022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16. 09. 2022 Výpadky spojení RDST (Dny NATO)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Sobota – výpadek Taxi frekvence – zásahu do převodníku </a:t>
            </a: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Obecně výpadky spojení a špatná srozumitelnost vysílání</a:t>
            </a: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 případě podezření na technický problém s kanálem 3 – TWR, je vhodné přejít na záložní kanál 13, kde je využívána stará analogová RDST</a:t>
            </a:r>
          </a:p>
          <a:p>
            <a:pPr algn="just" defTabSz="0">
              <a:spcAft>
                <a:spcPts val="1000"/>
              </a:spcAft>
            </a:pPr>
            <a:endParaRPr lang="pl-PL" sz="2600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 defTabSz="0">
              <a:spcAft>
                <a:spcPts val="1000"/>
              </a:spcAft>
            </a:pPr>
            <a:endParaRPr lang="pl-PL" sz="2600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 defTabSz="0">
              <a:spcAft>
                <a:spcPts val="1000"/>
              </a:spcAft>
            </a:pPr>
            <a:endParaRPr lang="pl-PL" sz="2600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 defTabSz="0">
              <a:spcAft>
                <a:spcPts val="1000"/>
              </a:spcAft>
            </a:pPr>
            <a:r>
              <a:rPr lang="cs-CZ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Řešeno</a:t>
            </a:r>
            <a:r>
              <a:rPr lang="en-US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 TWR a IT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326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11" name="TextovéPole 8">
            <a:extLst>
              <a:ext uri="{FF2B5EF4-FFF2-40B4-BE49-F238E27FC236}">
                <a16:creationId xmlns:a16="http://schemas.microsoft.com/office/drawing/2014/main" id="{0C74BA65-47D4-488C-BB0E-8E9912ED6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924" y="6432660"/>
            <a:ext cx="180022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200" dirty="0">
                <a:solidFill>
                  <a:srgbClr val="BCBCBE"/>
                </a:solidFill>
                <a:latin typeface="Tahoma" pitchFamily="34" charset="0"/>
                <a:cs typeface="Tahoma" pitchFamily="34" charset="0"/>
              </a:rPr>
              <a:t>www.osr.cz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1EFFB932-1911-4E6B-A621-184DC29D4A59}"/>
              </a:ext>
            </a:extLst>
          </p:cNvPr>
          <p:cNvSpPr txBox="1"/>
          <p:nvPr/>
        </p:nvSpPr>
        <p:spPr>
          <a:xfrm>
            <a:off x="8386292" y="6432659"/>
            <a:ext cx="349408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cs-CZ"/>
            </a:defPPr>
            <a:lvl1pPr>
              <a:defRPr sz="1200">
                <a:solidFill>
                  <a:srgbClr val="BCBCBE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 algn="r"/>
            <a:r>
              <a:rPr lang="cs-CZ" dirty="0"/>
              <a:t>Smolon,  06.12.2022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5052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20. 09. 2022 Defekt – Cessna OK-VUT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15:19 Vyhlášena Místní pohotovost (MP)</a:t>
            </a: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Při vyhlášení MP Cessna již pojížděla k APN</a:t>
            </a: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Následně Cessna zaparkovaná na APN u Lets Fly</a:t>
            </a: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15:29 Ukončení Místní pohotovosti</a:t>
            </a:r>
          </a:p>
          <a:p>
            <a:pPr algn="just" defTabSz="0">
              <a:spcAft>
                <a:spcPts val="1000"/>
              </a:spcAft>
            </a:pPr>
            <a:endParaRPr lang="pl-PL" sz="2600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 defTabSz="0">
              <a:spcAft>
                <a:spcPts val="1000"/>
              </a:spcAft>
            </a:pPr>
            <a:endParaRPr lang="pl-PL" sz="2600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 defTabSz="0">
              <a:spcAft>
                <a:spcPts val="1000"/>
              </a:spcAft>
            </a:pPr>
            <a:endParaRPr lang="pl-PL" sz="2600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 defTabSz="0">
              <a:spcAft>
                <a:spcPts val="1000"/>
              </a:spcAft>
            </a:pPr>
            <a:r>
              <a:rPr lang="pt-BR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s HZS a provozovatelem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16E8D51-B833-DD73-7120-872A3401E5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990" y="4099937"/>
            <a:ext cx="5294737" cy="20170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20950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11" name="TextovéPole 8">
            <a:extLst>
              <a:ext uri="{FF2B5EF4-FFF2-40B4-BE49-F238E27FC236}">
                <a16:creationId xmlns:a16="http://schemas.microsoft.com/office/drawing/2014/main" id="{0C74BA65-47D4-488C-BB0E-8E9912ED6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924" y="6432660"/>
            <a:ext cx="180022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200" dirty="0">
                <a:solidFill>
                  <a:srgbClr val="BCBCBE"/>
                </a:solidFill>
                <a:latin typeface="Tahoma" pitchFamily="34" charset="0"/>
                <a:cs typeface="Tahoma" pitchFamily="34" charset="0"/>
              </a:rPr>
              <a:t>www.osr.cz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1EFFB932-1911-4E6B-A621-184DC29D4A59}"/>
              </a:ext>
            </a:extLst>
          </p:cNvPr>
          <p:cNvSpPr txBox="1"/>
          <p:nvPr/>
        </p:nvSpPr>
        <p:spPr>
          <a:xfrm>
            <a:off x="8386292" y="6432659"/>
            <a:ext cx="349408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cs-CZ"/>
            </a:defPPr>
            <a:lvl1pPr>
              <a:defRPr sz="1200">
                <a:solidFill>
                  <a:srgbClr val="BCBCBE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 algn="r"/>
            <a:r>
              <a:rPr lang="cs-CZ" dirty="0"/>
              <a:t>Smolon,  06.12.2022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5144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07. 10. 2022 Technická závada letadla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 čase 15:17 ohlásil TCC telefonicky, že letounu N9902V vypadla elektřina a nefunguje odpovídač a rádio. </a:t>
            </a: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 radarovém zobrazení byl vidět primární cíl, který byl sledován TWR.</a:t>
            </a: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Letoun pokračoval k letišti a následně, levým okruhem, bezpečně přistál</a:t>
            </a: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 čase 15:30 vyhlášena místní pohotovost ZPS. Ukončena v čase 15:39</a:t>
            </a: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 navázání vizuálního kontaktu s letadlem nad letištěm, byla použita světlometka</a:t>
            </a:r>
          </a:p>
          <a:p>
            <a:pPr algn="just" defTabSz="0">
              <a:spcAft>
                <a:spcPts val="1000"/>
              </a:spcAft>
            </a:pPr>
            <a:endParaRPr lang="pl-PL" sz="2600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 defTabSz="0">
              <a:spcAft>
                <a:spcPts val="1000"/>
              </a:spcAft>
            </a:pPr>
            <a:endParaRPr lang="pl-PL" sz="2600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 defTabSz="0">
              <a:spcAft>
                <a:spcPts val="1000"/>
              </a:spcAft>
            </a:pPr>
            <a:r>
              <a:rPr lang="pt-BR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s TWR a HZS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8FDCC8A-AD0B-6620-A06E-A958DBA2D8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470" y="5121036"/>
            <a:ext cx="3966756" cy="15117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0277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11" name="TextovéPole 8">
            <a:extLst>
              <a:ext uri="{FF2B5EF4-FFF2-40B4-BE49-F238E27FC236}">
                <a16:creationId xmlns:a16="http://schemas.microsoft.com/office/drawing/2014/main" id="{0C74BA65-47D4-488C-BB0E-8E9912ED6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924" y="6432660"/>
            <a:ext cx="180022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200" dirty="0">
                <a:solidFill>
                  <a:srgbClr val="BCBCBE"/>
                </a:solidFill>
                <a:latin typeface="Tahoma" pitchFamily="34" charset="0"/>
                <a:cs typeface="Tahoma" pitchFamily="34" charset="0"/>
              </a:rPr>
              <a:t>www.osr.cz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1EFFB932-1911-4E6B-A621-184DC29D4A59}"/>
              </a:ext>
            </a:extLst>
          </p:cNvPr>
          <p:cNvSpPr txBox="1"/>
          <p:nvPr/>
        </p:nvSpPr>
        <p:spPr>
          <a:xfrm>
            <a:off x="8386292" y="6432659"/>
            <a:ext cx="349408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cs-CZ"/>
            </a:defPPr>
            <a:lvl1pPr>
              <a:defRPr sz="1200">
                <a:solidFill>
                  <a:srgbClr val="BCBCBE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 algn="r"/>
            <a:r>
              <a:rPr lang="cs-CZ" dirty="0"/>
              <a:t>Smolon,  06.12.2022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4960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10. 10. 2022 Poškozené návěstidlo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Dne 10. 10. 2022 byla nalezeno na APN N před IAC poškozené návěstidlo</a:t>
            </a:r>
          </a:p>
          <a:p>
            <a:pPr algn="just" defTabSz="0">
              <a:spcAft>
                <a:spcPts val="1000"/>
              </a:spcAft>
            </a:pPr>
            <a:endParaRPr lang="pl-PL" sz="2600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 defTabSz="0">
              <a:spcAft>
                <a:spcPts val="1000"/>
              </a:spcAft>
            </a:pPr>
            <a:endParaRPr lang="pl-PL" sz="2600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 defTabSz="0">
              <a:spcAft>
                <a:spcPts val="1000"/>
              </a:spcAft>
            </a:pPr>
            <a:endParaRPr lang="pl-PL" sz="2600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 defTabSz="0">
              <a:spcAft>
                <a:spcPts val="1000"/>
              </a:spcAft>
            </a:pPr>
            <a:endParaRPr lang="pl-PL" sz="2600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 defTabSz="0">
              <a:spcAft>
                <a:spcPts val="1000"/>
              </a:spcAft>
            </a:pPr>
            <a:endParaRPr lang="pl-PL" sz="2600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 defTabSz="0">
              <a:spcAft>
                <a:spcPts val="1000"/>
              </a:spcAft>
            </a:pPr>
            <a:endParaRPr lang="pl-PL" sz="2600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 defTabSz="0">
              <a:spcAft>
                <a:spcPts val="1000"/>
              </a:spcAft>
            </a:pPr>
            <a:r>
              <a:rPr lang="pt-BR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Opraveno odd. elektro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0BD24A0-2929-D400-40E1-4062CAA5D1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771" y="2942055"/>
            <a:ext cx="3628459" cy="2790406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2C469F2-2E2F-FFA7-23E4-E5C71FF9EB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877" y="2942055"/>
            <a:ext cx="3710924" cy="27904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36204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9802</TotalTime>
  <Words>1672</Words>
  <Application>Microsoft Office PowerPoint</Application>
  <PresentationFormat>Širokoúhlá obrazovka</PresentationFormat>
  <Paragraphs>329</Paragraphs>
  <Slides>36</Slides>
  <Notes>36</Notes>
  <HiddenSlides>0</HiddenSlides>
  <MMClips>0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36</vt:i4>
      </vt:variant>
    </vt:vector>
  </HeadingPairs>
  <TitlesOfParts>
    <vt:vector size="43" baseType="lpstr">
      <vt:lpstr>Arial</vt:lpstr>
      <vt:lpstr>Calibri</vt:lpstr>
      <vt:lpstr>Calibri Light</vt:lpstr>
      <vt:lpstr>Tahoma</vt:lpstr>
      <vt:lpstr>Wingdings</vt:lpstr>
      <vt:lpstr>Motiv Office</vt:lpstr>
      <vt:lpstr>Acrobat Document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Návštěva premiéra ČR  15.7.2021</dc:title>
  <dc:creator>Pustějovská Kateřina</dc:creator>
  <cp:lastModifiedBy>Smolon Marek</cp:lastModifiedBy>
  <cp:revision>124</cp:revision>
  <cp:lastPrinted>2021-08-17T10:50:42Z</cp:lastPrinted>
  <dcterms:created xsi:type="dcterms:W3CDTF">2021-07-13T09:26:48Z</dcterms:created>
  <dcterms:modified xsi:type="dcterms:W3CDTF">2022-12-06T13:06:27Z</dcterms:modified>
</cp:coreProperties>
</file>